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ppt/tags/tag5.xml" ContentType="application/vnd.openxmlformats-officedocument.presentationml.tags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53" r:id="rId1"/>
  </p:sldMasterIdLst>
  <p:notesMasterIdLst>
    <p:notesMasterId r:id="rId6"/>
  </p:notesMasterIdLst>
  <p:sldIdLst>
    <p:sldId id="2145705276" r:id="rId2"/>
    <p:sldId id="2145705285" r:id="rId3"/>
    <p:sldId id="2145705283" r:id="rId4"/>
    <p:sldId id="2145705299" r:id="rId5"/>
  </p:sldIdLst>
  <p:sldSz cx="12192000" cy="6858000"/>
  <p:notesSz cx="6858000" cy="9144000"/>
  <p:embeddedFontLst>
    <p:embeddedFont>
      <p:font typeface="Noto Sans SC" panose="020B0200000000000000" pitchFamily="34" charset="-122"/>
      <p:regular r:id="rId7"/>
      <p:bold r:id="rId8"/>
    </p:embeddedFont>
    <p:embeddedFont>
      <p:font typeface="等线" panose="02010600030101010101" pitchFamily="2" charset="-122"/>
      <p:regular r:id="rId9"/>
      <p:bold r:id="rId10"/>
    </p:embeddedFont>
    <p:embeddedFont>
      <p:font typeface="微软雅黑" panose="020B0503020204020204" pitchFamily="34" charset="-122"/>
      <p:regular r:id="rId11"/>
      <p:bold r:id="rId12"/>
    </p:embeddedFont>
  </p:embeddedFontLst>
  <p:custDataLst>
    <p:tags r:id="rId1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85" userDrawn="1">
          <p15:clr>
            <a:srgbClr val="A4A3A4"/>
          </p15:clr>
        </p15:guide>
        <p15:guide id="4" pos="3364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uiqian" initials="ZRQ" lastIdx="2" clrIdx="0">
    <p:extLst>
      <p:ext uri="{19B8F6BF-5375-455C-9EA6-DF929625EA0E}">
        <p15:presenceInfo xmlns:p15="http://schemas.microsoft.com/office/powerpoint/2012/main" userId="ruiqian" providerId="None"/>
      </p:ext>
    </p:extLst>
  </p:cmAuthor>
  <p:cmAuthor id="2" name="casm" initials="casm" lastIdx="4" clrIdx="1">
    <p:extLst>
      <p:ext uri="{19B8F6BF-5375-455C-9EA6-DF929625EA0E}">
        <p15:presenceInfo xmlns:p15="http://schemas.microsoft.com/office/powerpoint/2012/main" userId="casm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A4A4A"/>
    <a:srgbClr val="CAEED9"/>
    <a:srgbClr val="C0E2FD"/>
    <a:srgbClr val="D5DDE7"/>
    <a:srgbClr val="EDF0F2"/>
    <a:srgbClr val="F9F9F9"/>
    <a:srgbClr val="EDE7F4"/>
    <a:srgbClr val="BBA9CF"/>
    <a:srgbClr val="D9D1E5"/>
    <a:srgbClr val="E6ED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16DA210-FB5B-4158-B5E0-FEB733F419BA}" styleName="浅色样式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7AC3CCA-C797-4891-BE02-D94E43425B78}" styleName="中度样式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BC89EF96-8CEA-46FF-86C4-4CE0E7609802}" styleName="浅色样式 3 - 强调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84E427A-3D55-4303-BF80-6455036E1DE7}" styleName="主题样式 1 - 强调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34" autoAdjust="0"/>
    <p:restoredTop sz="82776" autoAdjust="0"/>
  </p:normalViewPr>
  <p:slideViewPr>
    <p:cSldViewPr snapToGrid="0" showGuides="1">
      <p:cViewPr varScale="1">
        <p:scale>
          <a:sx n="53" d="100"/>
          <a:sy n="53" d="100"/>
        </p:scale>
        <p:origin x="36" y="102"/>
      </p:cViewPr>
      <p:guideLst>
        <p:guide orient="horz" pos="2137"/>
        <p:guide pos="3885"/>
        <p:guide pos="3364"/>
      </p:guideLst>
    </p:cSldViewPr>
  </p:slideViewPr>
  <p:notesTextViewPr>
    <p:cViewPr>
      <p:scale>
        <a:sx n="125" d="100"/>
        <a:sy n="1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2.fntdata"/><Relationship Id="rId13" Type="http://schemas.openxmlformats.org/officeDocument/2006/relationships/tags" Target="tags/tag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font" Target="fonts/font1.fntdata"/><Relationship Id="rId12" Type="http://schemas.openxmlformats.org/officeDocument/2006/relationships/font" Target="fonts/font6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font" Target="fonts/font3.fntdata"/><Relationship Id="rId14" Type="http://schemas.openxmlformats.org/officeDocument/2006/relationships/commentAuthors" Target="commentAuthor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sz="1600" b="1" i="0" u="none" strike="noStrike" kern="1200" spc="0" baseline="0" dirty="0">
                <a:solidFill>
                  <a:srgbClr val="44546A"/>
                </a:solidFill>
                <a:latin typeface="+mn-lt"/>
                <a:ea typeface="+mn-ea"/>
                <a:cs typeface="+mn-cs"/>
              </a:rPr>
              <a:t>2D</a:t>
            </a:r>
            <a:r>
              <a:rPr lang="zh-CN" altLang="en-US" sz="1600" b="1" i="0" u="none" strike="noStrike" kern="1200" spc="0" baseline="0" dirty="0">
                <a:solidFill>
                  <a:srgbClr val="44546A"/>
                </a:solidFill>
                <a:latin typeface="+mn-lt"/>
                <a:ea typeface="+mn-ea"/>
                <a:cs typeface="+mn-cs"/>
              </a:rPr>
              <a:t>边界框检测</a:t>
            </a:r>
            <a:r>
              <a:rPr lang="zh-CN" altLang="zh-CN" sz="1600" b="1" i="0" u="none" strike="noStrike" kern="1200" spc="0" baseline="0" dirty="0">
                <a:solidFill>
                  <a:srgbClr val="44546A"/>
                </a:solidFill>
              </a:rPr>
              <a:t>指标对比</a:t>
            </a:r>
            <a:r>
              <a:rPr lang="zh-CN" altLang="en-US" sz="1600" b="1" i="0" u="none" strike="noStrike" kern="1200" spc="0" baseline="0" dirty="0">
                <a:solidFill>
                  <a:srgbClr val="44546A"/>
                </a:solidFill>
              </a:rPr>
              <a:t>图</a:t>
            </a:r>
            <a:r>
              <a:rPr lang="zh-CN" altLang="zh-CN" sz="1600" b="1" i="0" u="none" strike="noStrike" kern="1200" spc="0" baseline="0" dirty="0">
                <a:solidFill>
                  <a:srgbClr val="44546A"/>
                </a:solidFill>
              </a:rPr>
              <a:t> </a:t>
            </a:r>
            <a:r>
              <a:rPr lang="en-US" altLang="zh-CN" sz="1600" b="1" i="0" u="none" strike="noStrike" kern="1200" spc="0" baseline="0" dirty="0">
                <a:solidFill>
                  <a:srgbClr val="44546A"/>
                </a:solidFill>
              </a:rPr>
              <a:t>(bbox_2d)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Qwen3-VL-8B</c:v>
                </c:pt>
              </c:strCache>
            </c:strRef>
          </c:tx>
          <c:spPr>
            <a:solidFill>
              <a:schemeClr val="accent1">
                <a:tint val="54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Precision</c:v>
                </c:pt>
                <c:pt idx="1">
                  <c:v>Recall</c:v>
                </c:pt>
                <c:pt idx="2">
                  <c:v>F1 Score</c:v>
                </c:pt>
                <c:pt idx="3">
                  <c:v>Mean IoU</c:v>
                </c:pt>
              </c:strCache>
            </c:strRef>
          </c:cat>
          <c:val>
            <c:numRef>
              <c:f>Sheet1!$B$2:$B$5</c:f>
              <c:numCache>
                <c:formatCode>0.00%</c:formatCode>
                <c:ptCount val="4"/>
                <c:pt idx="0">
                  <c:v>0.2198</c:v>
                </c:pt>
                <c:pt idx="1">
                  <c:v>4.4999999999999998E-2</c:v>
                </c:pt>
                <c:pt idx="2">
                  <c:v>7.4700000000000003E-2</c:v>
                </c:pt>
                <c:pt idx="3">
                  <c:v>5.0799999999999998E-2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CF1-4694-B297-BC5AE567BDD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TerraSense-8B</c:v>
                </c:pt>
              </c:strCache>
            </c:strRef>
          </c:tx>
          <c:spPr>
            <a:solidFill>
              <a:schemeClr val="accent1">
                <a:tint val="77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Precision</c:v>
                </c:pt>
                <c:pt idx="1">
                  <c:v>Recall</c:v>
                </c:pt>
                <c:pt idx="2">
                  <c:v>F1 Score</c:v>
                </c:pt>
                <c:pt idx="3">
                  <c:v>Mean IoU</c:v>
                </c:pt>
              </c:strCache>
            </c:strRef>
          </c:cat>
          <c:val>
            <c:numRef>
              <c:f>Sheet1!$C$2:$C$5</c:f>
              <c:numCache>
                <c:formatCode>0.00%</c:formatCode>
                <c:ptCount val="4"/>
                <c:pt idx="0">
                  <c:v>0.78510000000000002</c:v>
                </c:pt>
                <c:pt idx="1">
                  <c:v>0.67259999999999998</c:v>
                </c:pt>
                <c:pt idx="2">
                  <c:v>0.72450000000000003</c:v>
                </c:pt>
                <c:pt idx="3">
                  <c:v>0.69769999999999999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CF1-4694-B297-BC5AE567BDDF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GeoChat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Precision</c:v>
                </c:pt>
                <c:pt idx="1">
                  <c:v>Recall</c:v>
                </c:pt>
                <c:pt idx="2">
                  <c:v>F1 Score</c:v>
                </c:pt>
                <c:pt idx="3">
                  <c:v>Mean IoU</c:v>
                </c:pt>
              </c:strCache>
            </c:strRef>
          </c:cat>
          <c:val>
            <c:numRef>
              <c:f>Sheet1!$D$2:$D$5</c:f>
              <c:numCache>
                <c:formatCode>0.00%</c:formatCode>
                <c:ptCount val="4"/>
                <c:pt idx="0">
                  <c:v>6.8099999999999994E-2</c:v>
                </c:pt>
                <c:pt idx="1">
                  <c:v>8.8700000000000001E-2</c:v>
                </c:pt>
                <c:pt idx="2">
                  <c:v>7.6999999999999999E-2</c:v>
                </c:pt>
                <c:pt idx="3">
                  <c:v>0.1484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CF1-4694-B297-BC5AE567BDDF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TEOChat</c:v>
                </c:pt>
              </c:strCache>
            </c:strRef>
          </c:tx>
          <c:spPr>
            <a:solidFill>
              <a:schemeClr val="accent1">
                <a:shade val="76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Precision</c:v>
                </c:pt>
                <c:pt idx="1">
                  <c:v>Recall</c:v>
                </c:pt>
                <c:pt idx="2">
                  <c:v>F1 Score</c:v>
                </c:pt>
                <c:pt idx="3">
                  <c:v>Mean IoU</c:v>
                </c:pt>
              </c:strCache>
            </c:strRef>
          </c:cat>
          <c:val>
            <c:numRef>
              <c:f>Sheet1!$E$2:$E$5</c:f>
              <c:numCache>
                <c:formatCode>0.00%</c:formatCode>
                <c:ptCount val="4"/>
                <c:pt idx="0">
                  <c:v>0.23699999999999999</c:v>
                </c:pt>
                <c:pt idx="1">
                  <c:v>5.7000000000000002E-2</c:v>
                </c:pt>
                <c:pt idx="2">
                  <c:v>9.1899999999999996E-2</c:v>
                </c:pt>
                <c:pt idx="3">
                  <c:v>0.17699999999999999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3CF1-4694-B297-BC5AE567BDDF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Qwen3-VL-32B</c:v>
                </c:pt>
              </c:strCache>
            </c:strRef>
          </c:tx>
          <c:spPr>
            <a:solidFill>
              <a:schemeClr val="accent1">
                <a:shade val="53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Precision</c:v>
                </c:pt>
                <c:pt idx="1">
                  <c:v>Recall</c:v>
                </c:pt>
                <c:pt idx="2">
                  <c:v>F1 Score</c:v>
                </c:pt>
                <c:pt idx="3">
                  <c:v>Mean IoU</c:v>
                </c:pt>
              </c:strCache>
            </c:strRef>
          </c:cat>
          <c:val>
            <c:numRef>
              <c:f>Sheet1!$F$2:$F$5</c:f>
              <c:numCache>
                <c:formatCode>0.00%</c:formatCode>
                <c:ptCount val="4"/>
                <c:pt idx="0">
                  <c:v>0.36720000000000003</c:v>
                </c:pt>
                <c:pt idx="1">
                  <c:v>0.66379999999999995</c:v>
                </c:pt>
                <c:pt idx="2">
                  <c:v>0.47289999999999999</c:v>
                </c:pt>
                <c:pt idx="3">
                  <c:v>0.45019999999999999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3CF1-4694-B297-BC5AE567BDD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282988559"/>
        <c:axId val="1282990959"/>
      </c:barChart>
      <c:catAx>
        <c:axId val="128298855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282990959"/>
        <c:crosses val="autoZero"/>
        <c:auto val="1"/>
        <c:lblAlgn val="ctr"/>
        <c:lblOffset val="100"/>
        <c:noMultiLvlLbl val="0"/>
      </c:catAx>
      <c:valAx>
        <c:axId val="128299095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28298855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zh-CN" sz="1800" b="1" i="0" u="none" strike="noStrike" kern="1200" baseline="0" dirty="0">
                <a:solidFill>
                  <a:srgbClr val="44546A"/>
                </a:solidFill>
              </a:rPr>
              <a:t>倾斜边界框检测指标对比 </a:t>
            </a:r>
            <a:r>
              <a:rPr lang="en-US" altLang="zh-CN" sz="1800" b="1" i="0" u="none" strike="noStrike" kern="1200" baseline="0" dirty="0">
                <a:solidFill>
                  <a:srgbClr val="44546A"/>
                </a:solidFill>
              </a:rPr>
              <a:t>(</a:t>
            </a:r>
            <a:r>
              <a:rPr lang="en-US" altLang="zh-CN" sz="1800" b="1" i="0" u="none" strike="noStrike" kern="1200" baseline="0" dirty="0" err="1">
                <a:solidFill>
                  <a:srgbClr val="44546A"/>
                </a:solidFill>
              </a:rPr>
              <a:t>bbox_o</a:t>
            </a:r>
            <a:r>
              <a:rPr lang="en-US" altLang="zh-CN" sz="1800" b="1" i="0" u="none" strike="noStrike" kern="1200" baseline="0" dirty="0">
                <a:solidFill>
                  <a:srgbClr val="44546A"/>
                </a:solidFill>
              </a:rPr>
              <a:t>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>
        <c:manualLayout>
          <c:layoutTarget val="inner"/>
          <c:xMode val="edge"/>
          <c:yMode val="edge"/>
          <c:x val="0.11523806308466765"/>
          <c:y val="0.13289673244352448"/>
          <c:w val="0.86207590745457574"/>
          <c:h val="0.7250049775345743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Qwen3-VL-8B</c:v>
                </c:pt>
              </c:strCache>
            </c:strRef>
          </c:tx>
          <c:spPr>
            <a:solidFill>
              <a:schemeClr val="accent1">
                <a:tint val="54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Precision</c:v>
                </c:pt>
                <c:pt idx="1">
                  <c:v>Recall</c:v>
                </c:pt>
                <c:pt idx="2">
                  <c:v>F1 Score</c:v>
                </c:pt>
                <c:pt idx="3">
                  <c:v>Mean IoU</c:v>
                </c:pt>
              </c:strCache>
            </c:strRef>
          </c:cat>
          <c:val>
            <c:numRef>
              <c:f>Sheet1!$B$2:$B$5</c:f>
              <c:numCache>
                <c:formatCode>0.00%</c:formatCode>
                <c:ptCount val="4"/>
                <c:pt idx="0">
                  <c:v>7.1999999999999998E-3</c:v>
                </c:pt>
                <c:pt idx="1">
                  <c:v>2.0000000000000001E-4</c:v>
                </c:pt>
                <c:pt idx="2">
                  <c:v>2.9999999999999997E-4</c:v>
                </c:pt>
                <c:pt idx="3">
                  <c:v>0.50349999999999995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B57-45A8-B4AC-603B9B6EACF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TerraSense-8B</c:v>
                </c:pt>
              </c:strCache>
            </c:strRef>
          </c:tx>
          <c:spPr>
            <a:solidFill>
              <a:schemeClr val="accent1">
                <a:tint val="77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Precision</c:v>
                </c:pt>
                <c:pt idx="1">
                  <c:v>Recall</c:v>
                </c:pt>
                <c:pt idx="2">
                  <c:v>F1 Score</c:v>
                </c:pt>
                <c:pt idx="3">
                  <c:v>Mean IoU</c:v>
                </c:pt>
              </c:strCache>
            </c:strRef>
          </c:cat>
          <c:val>
            <c:numRef>
              <c:f>Sheet1!$C$2:$C$5</c:f>
              <c:numCache>
                <c:formatCode>0.00%</c:formatCode>
                <c:ptCount val="4"/>
                <c:pt idx="0">
                  <c:v>0.72270000000000001</c:v>
                </c:pt>
                <c:pt idx="1">
                  <c:v>0.5988</c:v>
                </c:pt>
                <c:pt idx="2">
                  <c:v>0.65490000000000004</c:v>
                </c:pt>
                <c:pt idx="3">
                  <c:v>0.79020000000000001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B57-45A8-B4AC-603B9B6EACF7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GeoChat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Precision</c:v>
                </c:pt>
                <c:pt idx="1">
                  <c:v>Recall</c:v>
                </c:pt>
                <c:pt idx="2">
                  <c:v>F1 Score</c:v>
                </c:pt>
                <c:pt idx="3">
                  <c:v>Mean IoU</c:v>
                </c:pt>
              </c:strCache>
            </c:strRef>
          </c:cat>
          <c:val>
            <c:numRef>
              <c:f>Sheet1!$D$2:$D$5</c:f>
              <c:numCache>
                <c:formatCode>0.00%</c:formatCode>
                <c:ptCount val="4"/>
                <c:pt idx="0">
                  <c:v>4.7999999999999996E-3</c:v>
                </c:pt>
                <c:pt idx="1">
                  <c:v>5.4999999999999997E-3</c:v>
                </c:pt>
                <c:pt idx="2">
                  <c:v>5.1000000000000004E-3</c:v>
                </c:pt>
                <c:pt idx="3">
                  <c:v>6.4999999999999997E-3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B57-45A8-B4AC-603B9B6EACF7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TEOChat</c:v>
                </c:pt>
              </c:strCache>
            </c:strRef>
          </c:tx>
          <c:spPr>
            <a:solidFill>
              <a:schemeClr val="accent1">
                <a:shade val="76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Precision</c:v>
                </c:pt>
                <c:pt idx="1">
                  <c:v>Recall</c:v>
                </c:pt>
                <c:pt idx="2">
                  <c:v>F1 Score</c:v>
                </c:pt>
                <c:pt idx="3">
                  <c:v>Mean IoU</c:v>
                </c:pt>
              </c:strCache>
            </c:strRef>
          </c:cat>
          <c:val>
            <c:numRef>
              <c:f>Sheet1!$E$2:$E$5</c:f>
              <c:numCache>
                <c:formatCode>0.00%</c:formatCode>
                <c:ptCount val="4"/>
                <c:pt idx="0">
                  <c:v>2.3099999999999999E-2</c:v>
                </c:pt>
                <c:pt idx="1">
                  <c:v>1.6799999999999999E-2</c:v>
                </c:pt>
                <c:pt idx="2">
                  <c:v>1.9400000000000001E-2</c:v>
                </c:pt>
                <c:pt idx="3">
                  <c:v>5.7299999999999997E-2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FB57-45A8-B4AC-603B9B6EACF7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Qwen3-VL-32B</c:v>
                </c:pt>
              </c:strCache>
            </c:strRef>
          </c:tx>
          <c:spPr>
            <a:solidFill>
              <a:schemeClr val="accent1">
                <a:shade val="53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Precision</c:v>
                </c:pt>
                <c:pt idx="1">
                  <c:v>Recall</c:v>
                </c:pt>
                <c:pt idx="2">
                  <c:v>F1 Score</c:v>
                </c:pt>
                <c:pt idx="3">
                  <c:v>Mean IoU</c:v>
                </c:pt>
              </c:strCache>
            </c:strRef>
          </c:cat>
          <c:val>
            <c:numRef>
              <c:f>Sheet1!$F$2:$F$5</c:f>
              <c:numCache>
                <c:formatCode>0.00%</c:formatCode>
                <c:ptCount val="4"/>
                <c:pt idx="0">
                  <c:v>4.7999999999999996E-3</c:v>
                </c:pt>
                <c:pt idx="1">
                  <c:v>5.4999999999999997E-3</c:v>
                </c:pt>
                <c:pt idx="2">
                  <c:v>5.1000000000000004E-3</c:v>
                </c:pt>
                <c:pt idx="3">
                  <c:v>6.4999999999999997E-3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FB57-45A8-B4AC-603B9B6EACF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836218831"/>
        <c:axId val="836216911"/>
      </c:barChart>
      <c:catAx>
        <c:axId val="83621883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836216911"/>
        <c:crosses val="autoZero"/>
        <c:auto val="1"/>
        <c:lblAlgn val="ctr"/>
        <c:lblOffset val="100"/>
        <c:noMultiLvlLbl val="0"/>
      </c:catAx>
      <c:valAx>
        <c:axId val="83621691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83621883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Reversed" id="21">
  <a:schemeClr val="accent1"/>
</cs:colorStyle>
</file>

<file path=ppt/charts/colors2.xml><?xml version="1.0" encoding="utf-8"?>
<cs:colorStyle xmlns:cs="http://schemas.microsoft.com/office/drawing/2012/chartStyle" xmlns:a="http://schemas.openxmlformats.org/drawingml/2006/main" meth="withinLinearReversed" id="21">
  <a:schemeClr val="accent1"/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F7E14C-52D0-4314-A494-9489873947A9}" type="datetimeFigureOut">
              <a:rPr lang="zh-CN" altLang="en-US" smtClean="0"/>
              <a:t>2025/12/2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1D0AB8-341E-46D0-B384-DEE42B9FE0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00974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125599-FAC5-A1A5-36D3-AE711A352A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033C8CA-654F-F09F-D6E1-5F209636FF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325D24E6-A76F-109E-7973-B5D0532D1B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D0E6827-E01B-4EBC-5FFA-DD37893CD8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588C92-5C42-4932-A2CE-0FD908E4195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917437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18FB81-E662-4406-36E7-5231BABA80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3023E374-3891-9CAD-E9DF-48675F26042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55B7C1D8-24CE-BFB1-7A0E-8BEF124133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8C60882-70E4-3D0E-7987-FFACE9C3E31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588C92-5C42-4932-A2CE-0FD908E4195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012609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20A1F5-2FE9-B4AC-A099-B97ED89372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CB6EBC93-7877-83C3-B040-C8F6663611E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EA677197-3FB8-23C8-5526-109457E3FA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03217C5-6D97-C63C-7821-462F2B085B9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588C92-5C42-4932-A2CE-0FD908E4195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461833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E8ECB6-F914-B07C-714E-DC48D9EBC1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228697B6-DE75-9FAA-9775-110663C7DB0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0CD80431-27B8-3984-B944-809DA35554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93D869C-FD01-DF9F-8980-5E6CBCEB6E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588C92-5C42-4932-A2CE-0FD908E4195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8984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77D6026-6F09-4DE2-B7EE-2DBE330ECC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F60E908-F35C-42FA-AE87-4684A4A81B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D8570C1-9CA6-489E-A2B2-DC2DF7D159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582A8D-50CF-4998-ACAF-5AF2BA5BB024}" type="datetimeFigureOut">
              <a:rPr lang="zh-CN" altLang="en-US" smtClean="0"/>
              <a:t>2025/12/2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6732076-4C7C-447B-B90B-58F0F2CCCD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06A1529-AF19-4ACA-BBB2-1226F2F018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40520-272B-4F6D-985B-62173609CE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79490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F7E986A-3BA6-4175-883E-10CF38CF3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28B0DAC-7E96-41DD-88A5-FEBA880C6F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D8EEEF0-27C9-4D05-97F5-ED64A72294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582A8D-50CF-4998-ACAF-5AF2BA5BB024}" type="datetimeFigureOut">
              <a:rPr lang="zh-CN" altLang="en-US" smtClean="0"/>
              <a:t>2025/12/2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386A060-98A1-47B6-A513-BEE8719601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12D340B-90B2-4EF1-8ACF-47EED6367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40520-272B-4F6D-985B-62173609CE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31891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37465092-7438-46B0-85EE-B0C92303902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6687417-3C29-4E65-8C4F-F6847B9741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2743AD4-173B-4C29-B0CC-932DBF0A21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582A8D-50CF-4998-ACAF-5AF2BA5BB024}" type="datetimeFigureOut">
              <a:rPr lang="zh-CN" altLang="en-US" smtClean="0"/>
              <a:t>2025/12/2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A5CCA71-AD27-4B2C-AF00-F22782A5D9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97E8E2E-A2B6-477A-8CE7-E46725C01C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40520-272B-4F6D-985B-62173609CE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09707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36BE31B3-7168-8AD2-8A25-012BA7984673}"/>
              </a:ext>
            </a:extLst>
          </p:cNvPr>
          <p:cNvGrpSpPr/>
          <p:nvPr userDrawn="1"/>
        </p:nvGrpSpPr>
        <p:grpSpPr>
          <a:xfrm>
            <a:off x="-96787" y="599123"/>
            <a:ext cx="933365" cy="414264"/>
            <a:chOff x="-63770" y="595614"/>
            <a:chExt cx="696222" cy="414264"/>
          </a:xfrm>
          <a:solidFill>
            <a:schemeClr val="accent2"/>
          </a:solidFill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E83DD79C-0361-8ADE-D268-EA251546007B}"/>
                </a:ext>
              </a:extLst>
            </p:cNvPr>
            <p:cNvSpPr/>
            <p:nvPr/>
          </p:nvSpPr>
          <p:spPr>
            <a:xfrm>
              <a:off x="-63770" y="595614"/>
              <a:ext cx="418674" cy="41426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C99E8E78-64DD-0092-DE2C-DB65DADE90B7}"/>
                </a:ext>
              </a:extLst>
            </p:cNvPr>
            <p:cNvSpPr/>
            <p:nvPr/>
          </p:nvSpPr>
          <p:spPr>
            <a:xfrm>
              <a:off x="586733" y="595614"/>
              <a:ext cx="45719" cy="41426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3B2688CF-8EC2-D4AB-CBEC-0339530E620F}"/>
                </a:ext>
              </a:extLst>
            </p:cNvPr>
            <p:cNvSpPr/>
            <p:nvPr/>
          </p:nvSpPr>
          <p:spPr>
            <a:xfrm>
              <a:off x="413881" y="595614"/>
              <a:ext cx="113875" cy="41426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329565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9"/>
          <p:cNvSpPr>
            <a:spLocks noGrp="1"/>
          </p:cNvSpPr>
          <p:nvPr>
            <p:ph type="pic" sz="quarter" idx="12"/>
          </p:nvPr>
        </p:nvSpPr>
        <p:spPr>
          <a:xfrm>
            <a:off x="6649116" y="-1325526"/>
            <a:ext cx="3565452" cy="3565452"/>
          </a:xfrm>
          <a:prstGeom prst="ellipse">
            <a:avLst/>
          </a:prstGeom>
          <a:gradFill>
            <a:gsLst>
              <a:gs pos="0">
                <a:schemeClr val="tx1">
                  <a:alpha val="20000"/>
                </a:schemeClr>
              </a:gs>
              <a:gs pos="98000">
                <a:schemeClr val="tx1">
                  <a:alpha val="5000"/>
                </a:schemeClr>
              </a:gs>
            </a:gsLst>
            <a:lin ang="5400000" scaled="1"/>
          </a:gradFill>
          <a:ln>
            <a:noFill/>
          </a:ln>
        </p:spPr>
        <p:txBody>
          <a:bodyPr rtlCol="0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pPr lvl="0"/>
            <a:endParaRPr lang="en-US" noProof="0"/>
          </a:p>
        </p:txBody>
      </p:sp>
      <p:sp>
        <p:nvSpPr>
          <p:cNvPr id="10" name="Picture Placeholder 29"/>
          <p:cNvSpPr>
            <a:spLocks noGrp="1"/>
          </p:cNvSpPr>
          <p:nvPr>
            <p:ph type="pic" sz="quarter" idx="19"/>
          </p:nvPr>
        </p:nvSpPr>
        <p:spPr>
          <a:xfrm>
            <a:off x="7240237" y="4692462"/>
            <a:ext cx="1370566" cy="1370566"/>
          </a:xfrm>
          <a:prstGeom prst="ellipse">
            <a:avLst/>
          </a:prstGeom>
          <a:gradFill>
            <a:gsLst>
              <a:gs pos="0">
                <a:schemeClr val="tx1">
                  <a:alpha val="20000"/>
                </a:schemeClr>
              </a:gs>
              <a:gs pos="98000">
                <a:schemeClr val="tx1">
                  <a:alpha val="5000"/>
                </a:schemeClr>
              </a:gs>
            </a:gsLst>
            <a:lin ang="5400000" scaled="1"/>
          </a:gradFill>
          <a:ln>
            <a:noFill/>
          </a:ln>
        </p:spPr>
        <p:txBody>
          <a:bodyPr rtlCol="0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pPr lvl="0"/>
            <a:endParaRPr lang="en-US" noProof="0"/>
          </a:p>
        </p:txBody>
      </p:sp>
      <p:sp>
        <p:nvSpPr>
          <p:cNvPr id="11" name="Picture Placeholder 29"/>
          <p:cNvSpPr>
            <a:spLocks noGrp="1"/>
          </p:cNvSpPr>
          <p:nvPr>
            <p:ph type="pic" sz="quarter" idx="20"/>
          </p:nvPr>
        </p:nvSpPr>
        <p:spPr>
          <a:xfrm>
            <a:off x="10457862" y="-134719"/>
            <a:ext cx="1370566" cy="1370566"/>
          </a:xfrm>
          <a:prstGeom prst="ellipse">
            <a:avLst/>
          </a:prstGeom>
          <a:gradFill>
            <a:gsLst>
              <a:gs pos="0">
                <a:schemeClr val="tx1">
                  <a:alpha val="20000"/>
                </a:schemeClr>
              </a:gs>
              <a:gs pos="98000">
                <a:schemeClr val="tx1">
                  <a:alpha val="5000"/>
                </a:schemeClr>
              </a:gs>
            </a:gsLst>
            <a:lin ang="5400000" scaled="1"/>
          </a:gradFill>
          <a:ln>
            <a:noFill/>
          </a:ln>
        </p:spPr>
        <p:txBody>
          <a:bodyPr rtlCol="0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pPr lvl="0"/>
            <a:endParaRPr lang="en-US" noProof="0"/>
          </a:p>
        </p:txBody>
      </p:sp>
      <p:sp>
        <p:nvSpPr>
          <p:cNvPr id="12" name="Picture Placeholder 29"/>
          <p:cNvSpPr>
            <a:spLocks noGrp="1"/>
          </p:cNvSpPr>
          <p:nvPr>
            <p:ph type="pic" sz="quarter" idx="21"/>
          </p:nvPr>
        </p:nvSpPr>
        <p:spPr>
          <a:xfrm>
            <a:off x="8523325" y="4791562"/>
            <a:ext cx="3565452" cy="3565452"/>
          </a:xfrm>
          <a:prstGeom prst="ellipse">
            <a:avLst/>
          </a:prstGeom>
          <a:gradFill>
            <a:gsLst>
              <a:gs pos="0">
                <a:schemeClr val="tx1">
                  <a:alpha val="20000"/>
                </a:schemeClr>
              </a:gs>
              <a:gs pos="98000">
                <a:schemeClr val="tx1">
                  <a:alpha val="5000"/>
                </a:schemeClr>
              </a:gs>
            </a:gsLst>
            <a:lin ang="5400000" scaled="1"/>
          </a:gradFill>
          <a:ln>
            <a:noFill/>
          </a:ln>
        </p:spPr>
        <p:txBody>
          <a:bodyPr rtlCol="0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pPr lvl="0"/>
            <a:endParaRPr lang="en-US" noProof="0"/>
          </a:p>
        </p:txBody>
      </p:sp>
      <p:sp>
        <p:nvSpPr>
          <p:cNvPr id="7" name="Freeform 6"/>
          <p:cNvSpPr/>
          <p:nvPr userDrawn="1"/>
        </p:nvSpPr>
        <p:spPr>
          <a:xfrm>
            <a:off x="-76378" y="-128588"/>
            <a:ext cx="5694412" cy="1824290"/>
          </a:xfrm>
          <a:custGeom>
            <a:avLst/>
            <a:gdLst>
              <a:gd name="connsiteX0" fmla="*/ 0 w 7367521"/>
              <a:gd name="connsiteY0" fmla="*/ 0 h 2360296"/>
              <a:gd name="connsiteX1" fmla="*/ 7367521 w 7367521"/>
              <a:gd name="connsiteY1" fmla="*/ 0 h 2360296"/>
              <a:gd name="connsiteX2" fmla="*/ 7254187 w 7367521"/>
              <a:gd name="connsiteY2" fmla="*/ 235268 h 2360296"/>
              <a:gd name="connsiteX3" fmla="*/ 3683760 w 7367521"/>
              <a:gd name="connsiteY3" fmla="*/ 2360296 h 2360296"/>
              <a:gd name="connsiteX4" fmla="*/ 113334 w 7367521"/>
              <a:gd name="connsiteY4" fmla="*/ 235268 h 2360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7521" h="2360296">
                <a:moveTo>
                  <a:pt x="0" y="0"/>
                </a:moveTo>
                <a:lnTo>
                  <a:pt x="7367521" y="0"/>
                </a:lnTo>
                <a:lnTo>
                  <a:pt x="7254187" y="235268"/>
                </a:lnTo>
                <a:cubicBezTo>
                  <a:pt x="6566583" y="1501030"/>
                  <a:pt x="5225518" y="2360296"/>
                  <a:pt x="3683760" y="2360296"/>
                </a:cubicBezTo>
                <a:cubicBezTo>
                  <a:pt x="2142003" y="2360296"/>
                  <a:pt x="800937" y="1501030"/>
                  <a:pt x="113334" y="235268"/>
                </a:cubicBezTo>
                <a:close/>
              </a:path>
            </a:pathLst>
          </a:custGeom>
          <a:noFill/>
          <a:ln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 userDrawn="1"/>
        </p:nvSpPr>
        <p:spPr>
          <a:xfrm>
            <a:off x="5553962" y="-2420679"/>
            <a:ext cx="5755760" cy="5755758"/>
          </a:xfrm>
          <a:prstGeom prst="ellipse">
            <a:avLst/>
          </a:prstGeom>
          <a:noFill/>
          <a:ln>
            <a:solidFill>
              <a:schemeClr val="tx1">
                <a:alpha val="2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 userDrawn="1"/>
        </p:nvSpPr>
        <p:spPr>
          <a:xfrm>
            <a:off x="5511156" y="655413"/>
            <a:ext cx="106878" cy="106878"/>
          </a:xfrm>
          <a:prstGeom prst="ellipse">
            <a:avLst/>
          </a:prstGeom>
          <a:gradFill>
            <a:gsLst>
              <a:gs pos="100000">
                <a:schemeClr val="accent2"/>
              </a:gs>
              <a:gs pos="0">
                <a:schemeClr val="accent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3929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等腰三角形 10"/>
          <p:cNvSpPr/>
          <p:nvPr userDrawn="1"/>
        </p:nvSpPr>
        <p:spPr>
          <a:xfrm>
            <a:off x="2044700" y="-3"/>
            <a:ext cx="12192000" cy="6858000"/>
          </a:xfrm>
          <a:prstGeom prst="triangle">
            <a:avLst>
              <a:gd name="adj" fmla="val 0"/>
            </a:avLst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平行四边形 11"/>
          <p:cNvSpPr/>
          <p:nvPr userDrawn="1"/>
        </p:nvSpPr>
        <p:spPr>
          <a:xfrm rot="20778963">
            <a:off x="-530902" y="1555276"/>
            <a:ext cx="13352025" cy="3777009"/>
          </a:xfrm>
          <a:prstGeom prst="parallelogram">
            <a:avLst/>
          </a:prstGeom>
          <a:solidFill>
            <a:schemeClr val="tx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3067050" y="0"/>
            <a:ext cx="912495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590599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171"/>
            <a:ext cx="12192000" cy="6857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540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0" y="-72570"/>
            <a:ext cx="12192000" cy="1251749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15865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2D1B28-FA7C-4A09-B8EE-F4C36B68F5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869FB9B-87CD-4473-8CC8-964E4698BE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4EAB624-FFC8-4CEB-B5EE-BC4C6E0005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582A8D-50CF-4998-ACAF-5AF2BA5BB024}" type="datetimeFigureOut">
              <a:rPr lang="zh-CN" altLang="en-US" smtClean="0"/>
              <a:t>2025/12/2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81E1366-73AE-4ADF-9E08-BD61145F6E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818446F-466B-477E-8C69-806A80E15F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40520-272B-4F6D-985B-62173609CE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56938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F776B8-E32E-4838-8A70-040595369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B8C16C4-563C-4F78-89CE-B161F16049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DFE82E6-6814-4FE7-95F5-EED57141DA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582A8D-50CF-4998-ACAF-5AF2BA5BB024}" type="datetimeFigureOut">
              <a:rPr lang="zh-CN" altLang="en-US" smtClean="0"/>
              <a:t>2025/12/2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CE0CE67-087C-47D1-B4E3-B51837D176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919D266-9BD9-4636-A151-769D2CBDB5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40520-272B-4F6D-985B-62173609CE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6041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731A874-38ED-45AD-A4BA-F2E0840FF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6A4995F-822D-403B-9BA6-7F825AD88E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9E6ECC2-0C41-4D97-8B4D-FB0DE5A72C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04D94CC-96EB-46DF-8957-E07CDDD419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582A8D-50CF-4998-ACAF-5AF2BA5BB024}" type="datetimeFigureOut">
              <a:rPr lang="zh-CN" altLang="en-US" smtClean="0"/>
              <a:t>2025/12/2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46B5955-DB63-4D90-B7F0-6BCF0CA572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16CE64B-C9B7-4A1D-B15B-A8F2248599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40520-272B-4F6D-985B-62173609CE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14030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02A477A-3009-4FFF-96E2-8FBF174A4D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AB27EFF-9F26-4567-A443-1AFD5CBBB2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9F20FC5-CCC4-4F9B-93FE-00332F8677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E4509BE-45A5-49C4-88AE-8C62F23650B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E900487-11FB-4A55-B9BA-50B321C518A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B15376CF-4C1B-4D2B-B7FA-16DD104D21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582A8D-50CF-4998-ACAF-5AF2BA5BB024}" type="datetimeFigureOut">
              <a:rPr lang="zh-CN" altLang="en-US" smtClean="0"/>
              <a:t>2025/12/2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4323E449-26C6-4B95-823C-8AD3E5F2F7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62CB8FA2-1955-4D62-AC3A-0B87E2704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40520-272B-4F6D-985B-62173609CE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19507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5D1CAE-3CC7-4992-80AD-70A36A534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2CEA202-3DE5-4213-9F16-849E72259E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582A8D-50CF-4998-ACAF-5AF2BA5BB024}" type="datetimeFigureOut">
              <a:rPr lang="zh-CN" altLang="en-US" smtClean="0"/>
              <a:t>2025/12/2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49B7468-11E2-43E9-9D1D-67EE97AC7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74F90F0-C3F0-4C86-B378-7E65F62121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40520-272B-4F6D-985B-62173609CE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48781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E4E6B99-91CE-44C7-B3B1-587EE6FD67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582A8D-50CF-4998-ACAF-5AF2BA5BB024}" type="datetimeFigureOut">
              <a:rPr lang="zh-CN" altLang="en-US" smtClean="0"/>
              <a:t>2025/12/2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2C91428-FDC8-48CE-BDBD-83E3D5E888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CD98908-1240-49F1-8297-754128366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40520-272B-4F6D-985B-62173609CE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4373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5C852A-9DE3-4651-AC4D-045F2CAD8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6E27272-997E-4C39-B247-551C345D4B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7603603-1BCF-497E-BAAC-F98AC9A35E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2B294E3-9379-4690-BBAB-2FCB9A5C45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582A8D-50CF-4998-ACAF-5AF2BA5BB024}" type="datetimeFigureOut">
              <a:rPr lang="zh-CN" altLang="en-US" smtClean="0"/>
              <a:t>2025/12/2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400DDA8-5CD6-47ED-A0D5-CF08EF369E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DCA48C6-D3DF-443E-9B68-26D16E9D8B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40520-272B-4F6D-985B-62173609CE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50334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A033D3-BEF1-4252-B03B-FEB155BA4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E7848D64-0FFC-48FD-B49A-2F6C6935500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2D7081D-DABD-420D-A09C-AB7FCF43DF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34CC3F4-DCF8-49E5-B6F1-00B87A9F57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582A8D-50CF-4998-ACAF-5AF2BA5BB024}" type="datetimeFigureOut">
              <a:rPr lang="zh-CN" altLang="en-US" smtClean="0"/>
              <a:t>2025/12/2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D3F159B-3C88-4719-BB0C-B7119FBE03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108D626-E92D-4A1A-8566-B284787614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40520-272B-4F6D-985B-62173609CE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38190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8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89435B83-413E-4CE0-B5B7-3423F9CF8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7931531-B585-4FCF-B2F8-B70DF35297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35F94F1-4F53-42E9-8F41-E693A4B76D8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582A8D-50CF-4998-ACAF-5AF2BA5BB024}" type="datetimeFigureOut">
              <a:rPr lang="zh-CN" altLang="en-US" smtClean="0"/>
              <a:t>2025/12/2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E9ABBE7-1B2F-4D73-935C-A6350A9A29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89D482A-48F5-42CC-A16E-8B9679925C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840520-272B-4F6D-985B-62173609CE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59099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  <p:sldLayoutId id="2147483658" r:id="rId5"/>
    <p:sldLayoutId id="2147483659" r:id="rId6"/>
    <p:sldLayoutId id="2147483660" r:id="rId7"/>
    <p:sldLayoutId id="2147483661" r:id="rId8"/>
    <p:sldLayoutId id="2147483662" r:id="rId9"/>
    <p:sldLayoutId id="2147483663" r:id="rId10"/>
    <p:sldLayoutId id="2147483664" r:id="rId11"/>
    <p:sldLayoutId id="2147483665" r:id="rId12"/>
    <p:sldLayoutId id="2147483667" r:id="rId13"/>
    <p:sldLayoutId id="2147483668" r:id="rId14"/>
    <p:sldLayoutId id="2147483669" r:id="rId15"/>
    <p:sldLayoutId id="2147483670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416">
          <p15:clr>
            <a:srgbClr val="F26B43"/>
          </p15:clr>
        </p15:guide>
        <p15:guide id="2" pos="3840">
          <p15:clr>
            <a:srgbClr val="F26B43"/>
          </p15:clr>
        </p15:guide>
        <p15:guide id="3" orient="horz" pos="168">
          <p15:clr>
            <a:srgbClr val="F26B43"/>
          </p15:clr>
        </p15:guide>
        <p15:guide id="4" orient="horz" pos="648">
          <p15:clr>
            <a:srgbClr val="F26B43"/>
          </p15:clr>
        </p15:guide>
        <p15:guide id="5" orient="horz" pos="418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Relationship Id="rId4" Type="http://schemas.openxmlformats.org/officeDocument/2006/relationships/chart" Target="../charts/char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.xml"/><Relationship Id="rId4" Type="http://schemas.openxmlformats.org/officeDocument/2006/relationships/chart" Target="../charts/char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BC7C7D-CA06-E15D-B712-7F17AF6884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>
            <a:extLst>
              <a:ext uri="{FF2B5EF4-FFF2-40B4-BE49-F238E27FC236}">
                <a16:creationId xmlns:a16="http://schemas.microsoft.com/office/drawing/2014/main" id="{04B7138E-AB68-06BD-3312-E3920E13E59B}"/>
              </a:ext>
            </a:extLst>
          </p:cNvPr>
          <p:cNvSpPr txBox="1"/>
          <p:nvPr/>
        </p:nvSpPr>
        <p:spPr>
          <a:xfrm>
            <a:off x="749411" y="578991"/>
            <a:ext cx="11070805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2800" b="1">
                <a:solidFill>
                  <a:schemeClr val="accent1">
                    <a:lumMod val="75000"/>
                  </a:schemeClr>
                </a:solidFill>
                <a:cs typeface="+mn-ea"/>
              </a:defRPr>
            </a:lvl1pPr>
          </a:lstStyle>
          <a:p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TerraSense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遥感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MLLM</a:t>
            </a:r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32F3FFF3-3DF8-0675-48FF-2D5B2E492F34}"/>
              </a:ext>
            </a:extLst>
          </p:cNvPr>
          <p:cNvGrpSpPr/>
          <p:nvPr/>
        </p:nvGrpSpPr>
        <p:grpSpPr>
          <a:xfrm>
            <a:off x="-63770" y="595614"/>
            <a:ext cx="696222" cy="414264"/>
            <a:chOff x="-63770" y="595614"/>
            <a:chExt cx="696222" cy="414264"/>
          </a:xfrm>
          <a:solidFill>
            <a:schemeClr val="accent1"/>
          </a:solidFill>
        </p:grpSpPr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1EC3695E-03EE-3A62-DC23-78F07D8B5904}"/>
                </a:ext>
              </a:extLst>
            </p:cNvPr>
            <p:cNvSpPr/>
            <p:nvPr/>
          </p:nvSpPr>
          <p:spPr>
            <a:xfrm>
              <a:off x="-63770" y="595614"/>
              <a:ext cx="418674" cy="41426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B3B1761E-EAF3-3FFC-7423-2081DAAC7B41}"/>
                </a:ext>
              </a:extLst>
            </p:cNvPr>
            <p:cNvSpPr/>
            <p:nvPr/>
          </p:nvSpPr>
          <p:spPr>
            <a:xfrm>
              <a:off x="586733" y="595614"/>
              <a:ext cx="45719" cy="41426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C0034E17-B3A3-7671-C61A-29965509EA8C}"/>
                </a:ext>
              </a:extLst>
            </p:cNvPr>
            <p:cNvSpPr/>
            <p:nvPr/>
          </p:nvSpPr>
          <p:spPr>
            <a:xfrm>
              <a:off x="413881" y="595614"/>
              <a:ext cx="113875" cy="41426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aphicFrame>
        <p:nvGraphicFramePr>
          <p:cNvPr id="8" name="Table 3">
            <a:extLst>
              <a:ext uri="{FF2B5EF4-FFF2-40B4-BE49-F238E27FC236}">
                <a16:creationId xmlns:a16="http://schemas.microsoft.com/office/drawing/2014/main" id="{09612496-84FA-F6D1-CA44-31C4E083F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6800326"/>
              </p:ext>
            </p:extLst>
          </p:nvPr>
        </p:nvGraphicFramePr>
        <p:xfrm>
          <a:off x="413881" y="2125056"/>
          <a:ext cx="5389655" cy="311877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2290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59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78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9429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249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03685">
                <a:tc>
                  <a:txBody>
                    <a:bodyPr/>
                    <a:lstStyle/>
                    <a:p>
                      <a:pPr algn="ctr"/>
                      <a:r>
                        <a:rPr sz="1400" b="1" dirty="0" err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模型</a:t>
                      </a:r>
                      <a:endParaRPr sz="14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R w="12700" cap="flat" cmpd="sng" algn="ctr">
                      <a:solidFill>
                        <a:srgbClr val="2C4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Precision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2C4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C4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Recall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2C4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C4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 b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F1-Score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2C4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C4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Mean </a:t>
                      </a:r>
                      <a:r>
                        <a:rPr sz="1400" b="1" dirty="0" err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IoU</a:t>
                      </a:r>
                      <a:endParaRPr sz="14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C4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0122">
                <a:tc>
                  <a:txBody>
                    <a:bodyPr/>
                    <a:lstStyle/>
                    <a:p>
                      <a:pPr algn="ctr"/>
                      <a:r>
                        <a:rPr sz="1400" b="1" dirty="0" err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Geo</a:t>
                      </a:r>
                      <a:r>
                        <a:rPr lang="en-US" sz="1400" b="1" dirty="0" err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</a:t>
                      </a:r>
                      <a:r>
                        <a:rPr sz="1400" b="1" dirty="0" err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hat</a:t>
                      </a:r>
                      <a:endParaRPr sz="14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R w="12700" cap="flat" cmpd="sng" algn="ctr">
                      <a:solidFill>
                        <a:srgbClr val="2C4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6.81</a:t>
                      </a:r>
                      <a:endParaRPr sz="1400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C4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C4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8.87</a:t>
                      </a:r>
                      <a:endParaRPr sz="1400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C4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C4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7.70</a:t>
                      </a:r>
                      <a:endParaRPr sz="1400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C4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C4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14.84</a:t>
                      </a:r>
                      <a:endParaRPr sz="1400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C4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0122">
                <a:tc>
                  <a:txBody>
                    <a:bodyPr/>
                    <a:lstStyle/>
                    <a:p>
                      <a:pPr algn="ctr"/>
                      <a:r>
                        <a:rPr sz="1400" b="1" dirty="0" err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</a:t>
                      </a:r>
                      <a:r>
                        <a:rPr lang="en-US" sz="1400" b="1" dirty="0" err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EOC</a:t>
                      </a:r>
                      <a:r>
                        <a:rPr sz="1400" b="1" dirty="0" err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hat</a:t>
                      </a:r>
                      <a:endParaRPr sz="14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R w="12700" cap="flat" cmpd="sng" algn="ctr">
                      <a:solidFill>
                        <a:srgbClr val="2C4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23.70</a:t>
                      </a:r>
                      <a:endParaRPr sz="1400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C4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C4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5.70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2C4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C4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9.19</a:t>
                      </a:r>
                      <a:endParaRPr sz="1400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C4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C4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17.70</a:t>
                      </a:r>
                      <a:endParaRPr sz="1400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C4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012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Qwen3-VL-8B</a:t>
                      </a:r>
                    </a:p>
                  </a:txBody>
                  <a:tcPr anchor="ctr">
                    <a:lnR w="12700" cap="flat" cmpd="sng" algn="ctr">
                      <a:solidFill>
                        <a:srgbClr val="2C4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11</a:t>
                      </a:r>
                      <a:r>
                        <a:rPr lang="en-US" sz="14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.</a:t>
                      </a:r>
                      <a:r>
                        <a:rPr sz="14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76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2C4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C4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36</a:t>
                      </a:r>
                      <a:r>
                        <a:rPr lang="en-US" sz="14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.</a:t>
                      </a:r>
                      <a:r>
                        <a:rPr sz="14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91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2C4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C4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17</a:t>
                      </a:r>
                      <a:r>
                        <a:rPr lang="en-US" sz="14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.</a:t>
                      </a:r>
                      <a:r>
                        <a:rPr sz="14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83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2C4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C4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r>
                        <a:rPr lang="en-US" sz="14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4.51</a:t>
                      </a:r>
                      <a:endParaRPr sz="1400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C4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012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Qwen3-VL-32B</a:t>
                      </a:r>
                    </a:p>
                  </a:txBody>
                  <a:tcPr anchor="ctr">
                    <a:lnR w="12700" cap="flat" cmpd="sng" algn="ctr">
                      <a:solidFill>
                        <a:srgbClr val="2C4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36.72</a:t>
                      </a:r>
                      <a:endParaRPr sz="1400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C4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C4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66.38</a:t>
                      </a:r>
                      <a:endParaRPr sz="1400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C4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C4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47.29</a:t>
                      </a:r>
                      <a:endParaRPr sz="1400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C4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C4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  <a:r>
                        <a:rPr lang="en-US" sz="14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5.02</a:t>
                      </a:r>
                      <a:endParaRPr sz="1400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C4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883466741"/>
                  </a:ext>
                </a:extLst>
              </a:tr>
              <a:tr h="52012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TerraSense-8B</a:t>
                      </a:r>
                    </a:p>
                  </a:txBody>
                  <a:tcPr anchor="ctr">
                    <a:lnR w="12700" cap="flat" cmpd="sng" algn="ctr">
                      <a:solidFill>
                        <a:srgbClr val="2C4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78</a:t>
                      </a:r>
                      <a:r>
                        <a:rPr lang="en-US" sz="14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.</a:t>
                      </a:r>
                      <a:r>
                        <a:rPr sz="14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51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2C4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C4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67</a:t>
                      </a:r>
                      <a:r>
                        <a:rPr lang="en-US" sz="14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.</a:t>
                      </a:r>
                      <a:r>
                        <a:rPr sz="14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26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2C4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C4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72</a:t>
                      </a:r>
                      <a:r>
                        <a:rPr lang="en-US" sz="14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.</a:t>
                      </a:r>
                      <a:r>
                        <a:rPr sz="14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45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2C4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C4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69</a:t>
                      </a:r>
                      <a:r>
                        <a:rPr lang="en-US" sz="14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.</a:t>
                      </a:r>
                      <a:r>
                        <a:rPr sz="14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77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2C4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9" name="矩形 8">
            <a:extLst>
              <a:ext uri="{FF2B5EF4-FFF2-40B4-BE49-F238E27FC236}">
                <a16:creationId xmlns:a16="http://schemas.microsoft.com/office/drawing/2014/main" id="{E364A048-8BD3-A56B-E021-850A046D167A}"/>
              </a:ext>
            </a:extLst>
          </p:cNvPr>
          <p:cNvSpPr/>
          <p:nvPr/>
        </p:nvSpPr>
        <p:spPr>
          <a:xfrm>
            <a:off x="3560399" y="5316913"/>
            <a:ext cx="2640931" cy="3188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rgbClr val="2234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*</a:t>
            </a:r>
            <a:r>
              <a:rPr lang="zh-CN" altLang="en-US" sz="1400" dirty="0">
                <a:solidFill>
                  <a:srgbClr val="2234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表格数字单位均为</a:t>
            </a:r>
            <a:r>
              <a:rPr lang="en-US" altLang="zh-CN" sz="1400" dirty="0">
                <a:solidFill>
                  <a:srgbClr val="2234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%</a:t>
            </a:r>
            <a:endParaRPr lang="zh-CN" altLang="en-US" sz="1400" dirty="0">
              <a:solidFill>
                <a:srgbClr val="2234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1" name="图表 10">
            <a:extLst>
              <a:ext uri="{FF2B5EF4-FFF2-40B4-BE49-F238E27FC236}">
                <a16:creationId xmlns:a16="http://schemas.microsoft.com/office/drawing/2014/main" id="{BE118071-5F6A-DF31-6084-CB9D64C5647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75158195"/>
              </p:ext>
            </p:extLst>
          </p:nvPr>
        </p:nvGraphicFramePr>
        <p:xfrm>
          <a:off x="6219329" y="1897141"/>
          <a:ext cx="5558790" cy="38876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" name="标题 1">
            <a:extLst>
              <a:ext uri="{FF2B5EF4-FFF2-40B4-BE49-F238E27FC236}">
                <a16:creationId xmlns:a16="http://schemas.microsoft.com/office/drawing/2014/main" id="{CBF0CFE3-1E60-D8E9-BF8B-5A3175F9B066}"/>
              </a:ext>
            </a:extLst>
          </p:cNvPr>
          <p:cNvSpPr txBox="1">
            <a:spLocks/>
          </p:cNvSpPr>
          <p:nvPr/>
        </p:nvSpPr>
        <p:spPr>
          <a:xfrm>
            <a:off x="7208643" y="939045"/>
            <a:ext cx="4021734" cy="406400"/>
          </a:xfrm>
          <a:prstGeom prst="rect">
            <a:avLst/>
          </a:prstGeom>
        </p:spPr>
        <p:txBody>
          <a:bodyPr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 sz="2400" b="1"/>
            </a:pPr>
            <a:r>
              <a:rPr lang="en-US" altLang="zh-CN" sz="3600" b="1" dirty="0">
                <a:solidFill>
                  <a:srgbClr val="4A4A4A"/>
                </a:solidFill>
                <a:latin typeface="Noto Sans SC" pitchFamily="34" charset="0"/>
                <a:ea typeface="Noto Sans SC" pitchFamily="34" charset="-122"/>
                <a:cs typeface="+mn-cs"/>
              </a:rPr>
              <a:t>TS-Instruct</a:t>
            </a:r>
            <a:r>
              <a:rPr lang="zh-CN" altLang="en-US" sz="3600" b="1" dirty="0">
                <a:solidFill>
                  <a:srgbClr val="4A4A4A"/>
                </a:solidFill>
                <a:latin typeface="Noto Sans SC" pitchFamily="34" charset="0"/>
                <a:ea typeface="Noto Sans SC" pitchFamily="34" charset="-122"/>
                <a:cs typeface="+mn-cs"/>
              </a:rPr>
              <a:t>数据集测评结果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123064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7D1B3D-0C56-C4FA-9774-505435BA6D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>
            <a:extLst>
              <a:ext uri="{FF2B5EF4-FFF2-40B4-BE49-F238E27FC236}">
                <a16:creationId xmlns:a16="http://schemas.microsoft.com/office/drawing/2014/main" id="{D0D9B056-3250-C84D-5F50-6F77112D0D66}"/>
              </a:ext>
            </a:extLst>
          </p:cNvPr>
          <p:cNvSpPr txBox="1"/>
          <p:nvPr/>
        </p:nvSpPr>
        <p:spPr>
          <a:xfrm>
            <a:off x="749411" y="578991"/>
            <a:ext cx="11070805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2800" b="1">
                <a:solidFill>
                  <a:schemeClr val="accent1">
                    <a:lumMod val="75000"/>
                  </a:schemeClr>
                </a:solidFill>
                <a:cs typeface="+mn-ea"/>
              </a:defRPr>
            </a:lvl1pPr>
          </a:lstStyle>
          <a:p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TerraSense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遥感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MLLM</a:t>
            </a:r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187F40F3-8818-885B-1C85-8E4AB9111480}"/>
              </a:ext>
            </a:extLst>
          </p:cNvPr>
          <p:cNvGrpSpPr/>
          <p:nvPr/>
        </p:nvGrpSpPr>
        <p:grpSpPr>
          <a:xfrm>
            <a:off x="-63770" y="595614"/>
            <a:ext cx="696222" cy="414264"/>
            <a:chOff x="-63770" y="595614"/>
            <a:chExt cx="696222" cy="414264"/>
          </a:xfrm>
          <a:solidFill>
            <a:schemeClr val="accent1"/>
          </a:solidFill>
        </p:grpSpPr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6EC57DFE-4ABF-DF6B-0D5B-92AE1303619B}"/>
                </a:ext>
              </a:extLst>
            </p:cNvPr>
            <p:cNvSpPr/>
            <p:nvPr/>
          </p:nvSpPr>
          <p:spPr>
            <a:xfrm>
              <a:off x="-63770" y="595614"/>
              <a:ext cx="418674" cy="41426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BE0455A0-ECF5-3CA7-5F47-46642AC183D1}"/>
                </a:ext>
              </a:extLst>
            </p:cNvPr>
            <p:cNvSpPr/>
            <p:nvPr/>
          </p:nvSpPr>
          <p:spPr>
            <a:xfrm>
              <a:off x="586733" y="595614"/>
              <a:ext cx="45719" cy="41426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76624B70-126A-C192-3BBD-E09826639F75}"/>
                </a:ext>
              </a:extLst>
            </p:cNvPr>
            <p:cNvSpPr/>
            <p:nvPr/>
          </p:nvSpPr>
          <p:spPr>
            <a:xfrm>
              <a:off x="413881" y="595614"/>
              <a:ext cx="113875" cy="41426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aphicFrame>
        <p:nvGraphicFramePr>
          <p:cNvPr id="10" name="Table 3">
            <a:extLst>
              <a:ext uri="{FF2B5EF4-FFF2-40B4-BE49-F238E27FC236}">
                <a16:creationId xmlns:a16="http://schemas.microsoft.com/office/drawing/2014/main" id="{0D68A375-32FA-3EBB-107F-1E77357EA5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8339093"/>
              </p:ext>
            </p:extLst>
          </p:nvPr>
        </p:nvGraphicFramePr>
        <p:xfrm>
          <a:off x="413881" y="2246835"/>
          <a:ext cx="5598160" cy="3126924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1935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457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1963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1963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963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2115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模型</a:t>
                      </a:r>
                    </a:p>
                  </a:txBody>
                  <a:tcPr anchor="ctr">
                    <a:lnR w="12700" cap="flat" cmpd="sng" algn="ctr">
                      <a:solidFill>
                        <a:srgbClr val="2C4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Precision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2C4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C4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Recall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2C4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C4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F1-Score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2C4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C4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Mean </a:t>
                      </a:r>
                      <a:r>
                        <a:rPr lang="en-US" sz="1400" b="1" dirty="0" err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IoU</a:t>
                      </a:r>
                      <a:endParaRPr lang="en-US" sz="14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C4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1154">
                <a:tc>
                  <a:txBody>
                    <a:bodyPr/>
                    <a:lstStyle/>
                    <a:p>
                      <a:pPr algn="ctr"/>
                      <a:r>
                        <a:rPr sz="1400" b="1" dirty="0" err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Geo</a:t>
                      </a:r>
                      <a:r>
                        <a:rPr lang="en-US" sz="1400" b="1" dirty="0" err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</a:t>
                      </a:r>
                      <a:r>
                        <a:rPr sz="1400" b="1" dirty="0" err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hat</a:t>
                      </a:r>
                      <a:endParaRPr sz="14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R w="12700" cap="flat" cmpd="sng" algn="ctr">
                      <a:solidFill>
                        <a:srgbClr val="2C4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0.48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2C4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C4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0.55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2C4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C4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0.51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2C4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C4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0.65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2C4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1154">
                <a:tc>
                  <a:txBody>
                    <a:bodyPr/>
                    <a:lstStyle/>
                    <a:p>
                      <a:pPr algn="ctr"/>
                      <a:r>
                        <a:rPr sz="1400" b="1" dirty="0" err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</a:t>
                      </a:r>
                      <a:r>
                        <a:rPr lang="en-US" sz="1400" b="1" dirty="0" err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EOC</a:t>
                      </a:r>
                      <a:r>
                        <a:rPr sz="1400" b="1" dirty="0" err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hat</a:t>
                      </a:r>
                      <a:endParaRPr sz="14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R w="12700" cap="flat" cmpd="sng" algn="ctr">
                      <a:solidFill>
                        <a:srgbClr val="2C4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2.31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2C4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C4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1.68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2C4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C4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1.94·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2C4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C4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5.73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2C4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115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Qwen3-VL-8B</a:t>
                      </a:r>
                    </a:p>
                  </a:txBody>
                  <a:tcPr anchor="ctr">
                    <a:lnR w="12700" cap="flat" cmpd="sng" algn="ctr">
                      <a:solidFill>
                        <a:srgbClr val="2C4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0.08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2C4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C4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0.04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2C4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C4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0.06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2C4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C4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0.07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2C4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115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Qwen3-VL-32B</a:t>
                      </a:r>
                    </a:p>
                  </a:txBody>
                  <a:tcPr anchor="ctr">
                    <a:lnR w="12700" cap="flat" cmpd="sng" algn="ctr">
                      <a:solidFill>
                        <a:srgbClr val="2C4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0.55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2C4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C4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0.17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2C4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C4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0.26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2C4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C4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0.34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2C4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118999212"/>
                  </a:ext>
                </a:extLst>
              </a:tr>
              <a:tr h="52115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TerraSense</a:t>
                      </a:r>
                    </a:p>
                  </a:txBody>
                  <a:tcPr anchor="ctr">
                    <a:lnR w="12700" cap="flat" cmpd="sng" algn="ctr">
                      <a:solidFill>
                        <a:srgbClr val="2C4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72.27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2C4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C4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59.88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2C4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C4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65.49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2C4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C4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79.02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2C4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1" name="矩形 10">
            <a:extLst>
              <a:ext uri="{FF2B5EF4-FFF2-40B4-BE49-F238E27FC236}">
                <a16:creationId xmlns:a16="http://schemas.microsoft.com/office/drawing/2014/main" id="{853CC1CD-3260-322F-EE2A-E6F0EE864263}"/>
              </a:ext>
            </a:extLst>
          </p:cNvPr>
          <p:cNvSpPr/>
          <p:nvPr/>
        </p:nvSpPr>
        <p:spPr>
          <a:xfrm>
            <a:off x="3619376" y="5455702"/>
            <a:ext cx="2640931" cy="3188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rgbClr val="2234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*</a:t>
            </a:r>
            <a:r>
              <a:rPr lang="zh-CN" altLang="en-US" sz="1400" dirty="0">
                <a:solidFill>
                  <a:srgbClr val="2234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表格数字单位均为</a:t>
            </a:r>
            <a:r>
              <a:rPr lang="en-US" altLang="zh-CN" sz="1400" dirty="0">
                <a:solidFill>
                  <a:srgbClr val="2234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%</a:t>
            </a:r>
            <a:endParaRPr lang="zh-CN" altLang="en-US" sz="1400" dirty="0">
              <a:solidFill>
                <a:srgbClr val="2234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2" name="图表 11">
            <a:extLst>
              <a:ext uri="{FF2B5EF4-FFF2-40B4-BE49-F238E27FC236}">
                <a16:creationId xmlns:a16="http://schemas.microsoft.com/office/drawing/2014/main" id="{B32DAD94-7CE1-717A-5F25-0EB536F5016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67861669"/>
              </p:ext>
            </p:extLst>
          </p:nvPr>
        </p:nvGraphicFramePr>
        <p:xfrm>
          <a:off x="6284813" y="1414951"/>
          <a:ext cx="5598159" cy="43595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" name="标题 1">
            <a:extLst>
              <a:ext uri="{FF2B5EF4-FFF2-40B4-BE49-F238E27FC236}">
                <a16:creationId xmlns:a16="http://schemas.microsoft.com/office/drawing/2014/main" id="{71474056-6259-912E-2E09-09EAD2ACB688}"/>
              </a:ext>
            </a:extLst>
          </p:cNvPr>
          <p:cNvSpPr txBox="1">
            <a:spLocks/>
          </p:cNvSpPr>
          <p:nvPr/>
        </p:nvSpPr>
        <p:spPr>
          <a:xfrm>
            <a:off x="7208643" y="939045"/>
            <a:ext cx="4021734" cy="406400"/>
          </a:xfrm>
          <a:prstGeom prst="rect">
            <a:avLst/>
          </a:prstGeom>
        </p:spPr>
        <p:txBody>
          <a:bodyPr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 sz="2400" b="1"/>
            </a:pPr>
            <a:r>
              <a:rPr lang="en-US" altLang="zh-CN" sz="3600" b="1" dirty="0">
                <a:solidFill>
                  <a:srgbClr val="4A4A4A"/>
                </a:solidFill>
                <a:latin typeface="Noto Sans SC" pitchFamily="34" charset="0"/>
                <a:ea typeface="Noto Sans SC" pitchFamily="34" charset="-122"/>
                <a:cs typeface="+mn-cs"/>
              </a:rPr>
              <a:t>TS-Instruct</a:t>
            </a:r>
            <a:r>
              <a:rPr lang="zh-CN" altLang="en-US" sz="3600" b="1" dirty="0">
                <a:solidFill>
                  <a:srgbClr val="4A4A4A"/>
                </a:solidFill>
                <a:latin typeface="Noto Sans SC" pitchFamily="34" charset="0"/>
                <a:ea typeface="Noto Sans SC" pitchFamily="34" charset="-122"/>
                <a:cs typeface="+mn-cs"/>
              </a:rPr>
              <a:t>数据集测评结果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988794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A50D3E-B76C-54CB-AC3B-93F475C34C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>
            <a:extLst>
              <a:ext uri="{FF2B5EF4-FFF2-40B4-BE49-F238E27FC236}">
                <a16:creationId xmlns:a16="http://schemas.microsoft.com/office/drawing/2014/main" id="{92A78C7E-C109-217F-4CF8-A3EAD233DF64}"/>
              </a:ext>
            </a:extLst>
          </p:cNvPr>
          <p:cNvSpPr txBox="1"/>
          <p:nvPr/>
        </p:nvSpPr>
        <p:spPr>
          <a:xfrm>
            <a:off x="749411" y="578991"/>
            <a:ext cx="11070805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2800" b="1">
                <a:solidFill>
                  <a:schemeClr val="accent1">
                    <a:lumMod val="75000"/>
                  </a:schemeClr>
                </a:solidFill>
                <a:cs typeface="+mn-ea"/>
              </a:defRPr>
            </a:lvl1pPr>
          </a:lstStyle>
          <a:p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TerraSense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遥感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MLLM</a:t>
            </a:r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92FFCFB3-F5E6-F233-B7CB-1F5E303D3754}"/>
              </a:ext>
            </a:extLst>
          </p:cNvPr>
          <p:cNvGrpSpPr/>
          <p:nvPr/>
        </p:nvGrpSpPr>
        <p:grpSpPr>
          <a:xfrm>
            <a:off x="-63770" y="595614"/>
            <a:ext cx="696222" cy="414264"/>
            <a:chOff x="-63770" y="595614"/>
            <a:chExt cx="696222" cy="414264"/>
          </a:xfrm>
          <a:solidFill>
            <a:schemeClr val="accent1"/>
          </a:solidFill>
        </p:grpSpPr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DBB1869E-E3A2-13D0-8CA1-0574F6BAD957}"/>
                </a:ext>
              </a:extLst>
            </p:cNvPr>
            <p:cNvSpPr/>
            <p:nvPr/>
          </p:nvSpPr>
          <p:spPr>
            <a:xfrm>
              <a:off x="-63770" y="595614"/>
              <a:ext cx="418674" cy="41426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324191DD-DEFA-EC31-32F5-F9252E56E53C}"/>
                </a:ext>
              </a:extLst>
            </p:cNvPr>
            <p:cNvSpPr/>
            <p:nvPr/>
          </p:nvSpPr>
          <p:spPr>
            <a:xfrm>
              <a:off x="586733" y="595614"/>
              <a:ext cx="45719" cy="41426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C38A9A0A-278F-BD8E-8FA3-288EDCC826C8}"/>
                </a:ext>
              </a:extLst>
            </p:cNvPr>
            <p:cNvSpPr/>
            <p:nvPr/>
          </p:nvSpPr>
          <p:spPr>
            <a:xfrm>
              <a:off x="413881" y="595614"/>
              <a:ext cx="113875" cy="41426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aphicFrame>
        <p:nvGraphicFramePr>
          <p:cNvPr id="6" name="Table 3">
            <a:extLst>
              <a:ext uri="{FF2B5EF4-FFF2-40B4-BE49-F238E27FC236}">
                <a16:creationId xmlns:a16="http://schemas.microsoft.com/office/drawing/2014/main" id="{47A92112-557D-F89D-CE33-149D946F4A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8100054"/>
              </p:ext>
            </p:extLst>
          </p:nvPr>
        </p:nvGraphicFramePr>
        <p:xfrm>
          <a:off x="1419720" y="2112333"/>
          <a:ext cx="8272920" cy="365400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3788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88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78820">
                  <a:extLst>
                    <a:ext uri="{9D8B030D-6E8A-4147-A177-3AD203B41FA5}">
                      <a16:colId xmlns:a16="http://schemas.microsoft.com/office/drawing/2014/main" val="3197160644"/>
                    </a:ext>
                  </a:extLst>
                </a:gridCol>
                <a:gridCol w="1378820">
                  <a:extLst>
                    <a:ext uri="{9D8B030D-6E8A-4147-A177-3AD203B41FA5}">
                      <a16:colId xmlns:a16="http://schemas.microsoft.com/office/drawing/2014/main" val="623074945"/>
                    </a:ext>
                  </a:extLst>
                </a:gridCol>
                <a:gridCol w="1378820">
                  <a:extLst>
                    <a:ext uri="{9D8B030D-6E8A-4147-A177-3AD203B41FA5}">
                      <a16:colId xmlns:a16="http://schemas.microsoft.com/office/drawing/2014/main" val="2605791661"/>
                    </a:ext>
                  </a:extLst>
                </a:gridCol>
                <a:gridCol w="1378820">
                  <a:extLst>
                    <a:ext uri="{9D8B030D-6E8A-4147-A177-3AD203B41FA5}">
                      <a16:colId xmlns:a16="http://schemas.microsoft.com/office/drawing/2014/main" val="519108893"/>
                    </a:ext>
                  </a:extLst>
                </a:gridCol>
              </a:tblGrid>
              <a:tr h="522000">
                <a:tc rowSpan="2">
                  <a:txBody>
                    <a:bodyPr/>
                    <a:lstStyle/>
                    <a:p>
                      <a:pPr algn="ctr"/>
                      <a:r>
                        <a:rPr sz="1400" b="1" dirty="0" err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模型</a:t>
                      </a:r>
                      <a:endParaRPr sz="14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是否问答</a:t>
                      </a:r>
                      <a:endParaRPr sz="14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 sz="14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坐标定位</a:t>
                      </a:r>
                      <a:endParaRPr sz="14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sz="1400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 sz="14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数字类回答</a:t>
                      </a:r>
                      <a:r>
                        <a:rPr lang="en-US" altLang="zh-CN" sz="14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</a:t>
                      </a:r>
                      <a:r>
                        <a:rPr lang="zh-CN" altLang="en-US" sz="14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计数与面积占比</a:t>
                      </a:r>
                      <a:r>
                        <a:rPr lang="en-US" altLang="zh-CN" sz="14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)</a:t>
                      </a:r>
                      <a:endParaRPr sz="14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sz="1400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2000">
                <a:tc vMerge="1">
                  <a:txBody>
                    <a:bodyPr/>
                    <a:lstStyle/>
                    <a:p>
                      <a:pPr algn="ctr"/>
                      <a:endParaRPr sz="1400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Accuracy</a:t>
                      </a:r>
                      <a:r>
                        <a:rPr lang="en-US" sz="14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/%</a:t>
                      </a:r>
                      <a:endParaRPr sz="14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2C4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Mean Distance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2C4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Acc within Tol</a:t>
                      </a:r>
                      <a:r>
                        <a:rPr lang="en-US" altLang="zh-CN" sz="14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/%</a:t>
                      </a:r>
                      <a:endParaRPr sz="14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2C4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Accuracy</a:t>
                      </a:r>
                      <a:r>
                        <a:rPr lang="en-US" altLang="zh-CN" sz="14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/%</a:t>
                      </a:r>
                      <a:endParaRPr sz="14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2C4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MAE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rgbClr val="2C4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352668"/>
                  </a:ext>
                </a:extLst>
              </a:tr>
              <a:tr h="522000">
                <a:tc>
                  <a:txBody>
                    <a:bodyPr/>
                    <a:lstStyle/>
                    <a:p>
                      <a:pPr algn="ctr"/>
                      <a:r>
                        <a:rPr sz="1400" b="1" dirty="0" err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Geo</a:t>
                      </a:r>
                      <a:r>
                        <a:rPr lang="en-US" sz="1400" b="1" dirty="0" err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</a:t>
                      </a:r>
                      <a:r>
                        <a:rPr sz="1400" b="1" dirty="0" err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hat</a:t>
                      </a:r>
                      <a:endParaRPr sz="14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R w="12700" cap="flat" cmpd="sng" algn="ctr">
                      <a:solidFill>
                        <a:srgbClr val="2C4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34</a:t>
                      </a:r>
                      <a:r>
                        <a:rPr lang="en-US" sz="14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.</a:t>
                      </a:r>
                      <a:r>
                        <a:rPr sz="14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66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2C4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C4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C4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570.6919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2C4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C4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C4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  <a:r>
                        <a:rPr lang="en-US" sz="14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.</a:t>
                      </a:r>
                      <a:r>
                        <a:rPr sz="14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06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2C4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C4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C4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r>
                        <a:rPr lang="en-US" sz="14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.</a:t>
                      </a:r>
                      <a:r>
                        <a:rPr sz="14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74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2C4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C4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C4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11.9819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2C4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2C4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2000">
                <a:tc>
                  <a:txBody>
                    <a:bodyPr/>
                    <a:lstStyle/>
                    <a:p>
                      <a:pPr algn="ctr"/>
                      <a:r>
                        <a:rPr sz="1400" b="1" dirty="0" err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</a:t>
                      </a:r>
                      <a:r>
                        <a:rPr lang="en-US" sz="1400" b="1" dirty="0" err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EOC</a:t>
                      </a:r>
                      <a:r>
                        <a:rPr sz="1400" b="1" dirty="0" err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hat</a:t>
                      </a:r>
                      <a:endParaRPr sz="14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R w="12700" cap="flat" cmpd="sng" algn="ctr">
                      <a:solidFill>
                        <a:srgbClr val="2C4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</a:t>
                      </a:r>
                      <a:r>
                        <a:rPr lang="en-US" sz="14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.</a:t>
                      </a:r>
                      <a:r>
                        <a:rPr sz="14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14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2C4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C4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Inf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2C4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C4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0.04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2C4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C4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r>
                        <a:rPr lang="en-US" sz="14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.</a:t>
                      </a:r>
                      <a:r>
                        <a:rPr sz="14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64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2C4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C4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144334.3587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2C4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200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Q</a:t>
                      </a:r>
                      <a:r>
                        <a:rPr lang="en-US" altLang="zh-CN" sz="14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wen3-VL-8B</a:t>
                      </a:r>
                      <a:endParaRPr sz="14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R w="12700" cap="flat" cmpd="sng" algn="ctr">
                      <a:solidFill>
                        <a:srgbClr val="2C4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42</a:t>
                      </a:r>
                      <a:r>
                        <a:rPr lang="en-US" sz="14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.</a:t>
                      </a:r>
                      <a:r>
                        <a:rPr sz="14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64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2C4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C4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293.0688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2C4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C4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</a:t>
                      </a:r>
                      <a:r>
                        <a:rPr lang="en-US" sz="14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.</a:t>
                      </a:r>
                      <a:r>
                        <a:rPr sz="14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45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2C4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C4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</a:t>
                      </a:r>
                      <a:r>
                        <a:rPr lang="en-US" sz="14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.</a:t>
                      </a:r>
                      <a:r>
                        <a:rPr sz="14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36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2C4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C4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280.9150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2C4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Qwen3-VL-32B</a:t>
                      </a:r>
                    </a:p>
                  </a:txBody>
                  <a:tcPr anchor="ctr">
                    <a:lnR w="12700" cap="flat" cmpd="sng" algn="ctr">
                      <a:solidFill>
                        <a:srgbClr val="2C4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21.21</a:t>
                      </a:r>
                      <a:endParaRPr sz="1400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C4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C4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200.88</a:t>
                      </a:r>
                      <a:endParaRPr sz="1400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C4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C4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16.77</a:t>
                      </a:r>
                      <a:endParaRPr sz="1400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C4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C4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14.90</a:t>
                      </a:r>
                      <a:endParaRPr sz="1400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C4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C4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18.70</a:t>
                      </a:r>
                      <a:endParaRPr sz="1400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C4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211736630"/>
                  </a:ext>
                </a:extLst>
              </a:tr>
              <a:tr h="522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TerraSense</a:t>
                      </a:r>
                    </a:p>
                  </a:txBody>
                  <a:tcPr anchor="ctr">
                    <a:lnR w="12700" cap="flat" cmpd="sng" algn="ctr">
                      <a:solidFill>
                        <a:srgbClr val="2C4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83</a:t>
                      </a:r>
                      <a:r>
                        <a:rPr lang="en-US" sz="14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.</a:t>
                      </a:r>
                      <a:r>
                        <a:rPr sz="14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17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2C4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C4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155.6854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2C4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C4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34</a:t>
                      </a:r>
                      <a:r>
                        <a:rPr lang="en-US" sz="14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.</a:t>
                      </a:r>
                      <a:r>
                        <a:rPr sz="14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44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2C4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C4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19</a:t>
                      </a:r>
                      <a:r>
                        <a:rPr lang="en-US" sz="14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.</a:t>
                      </a:r>
                      <a:r>
                        <a:rPr sz="14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2C4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C4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11.4135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2C4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" name="标题 1">
            <a:extLst>
              <a:ext uri="{FF2B5EF4-FFF2-40B4-BE49-F238E27FC236}">
                <a16:creationId xmlns:a16="http://schemas.microsoft.com/office/drawing/2014/main" id="{0C97C059-85E3-88D0-A3C3-A95D2DC96D8F}"/>
              </a:ext>
            </a:extLst>
          </p:cNvPr>
          <p:cNvSpPr txBox="1">
            <a:spLocks/>
          </p:cNvSpPr>
          <p:nvPr/>
        </p:nvSpPr>
        <p:spPr>
          <a:xfrm>
            <a:off x="7208643" y="939045"/>
            <a:ext cx="4021734" cy="406400"/>
          </a:xfrm>
          <a:prstGeom prst="rect">
            <a:avLst/>
          </a:prstGeom>
        </p:spPr>
        <p:txBody>
          <a:bodyPr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 sz="2400" b="1"/>
            </a:pPr>
            <a:r>
              <a:rPr lang="en-US" altLang="zh-CN" sz="3600" b="1" dirty="0">
                <a:solidFill>
                  <a:srgbClr val="4A4A4A"/>
                </a:solidFill>
                <a:latin typeface="Noto Sans SC" pitchFamily="34" charset="0"/>
                <a:ea typeface="Noto Sans SC" pitchFamily="34" charset="-122"/>
                <a:cs typeface="+mn-cs"/>
              </a:rPr>
              <a:t>TS-Instruct</a:t>
            </a:r>
            <a:r>
              <a:rPr lang="zh-CN" altLang="en-US" sz="3600" b="1" dirty="0">
                <a:solidFill>
                  <a:srgbClr val="4A4A4A"/>
                </a:solidFill>
                <a:latin typeface="Noto Sans SC" pitchFamily="34" charset="0"/>
                <a:ea typeface="Noto Sans SC" pitchFamily="34" charset="-122"/>
                <a:cs typeface="+mn-cs"/>
              </a:rPr>
              <a:t>数据集测评结果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871635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51921E-DAC0-53C2-EF2B-90AADBCF74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>
            <a:extLst>
              <a:ext uri="{FF2B5EF4-FFF2-40B4-BE49-F238E27FC236}">
                <a16:creationId xmlns:a16="http://schemas.microsoft.com/office/drawing/2014/main" id="{C6A2D57E-7222-406F-D817-0B68B85725E0}"/>
              </a:ext>
            </a:extLst>
          </p:cNvPr>
          <p:cNvSpPr txBox="1"/>
          <p:nvPr/>
        </p:nvSpPr>
        <p:spPr>
          <a:xfrm>
            <a:off x="749411" y="578991"/>
            <a:ext cx="11070805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2800" b="1">
                <a:solidFill>
                  <a:schemeClr val="accent1">
                    <a:lumMod val="75000"/>
                  </a:schemeClr>
                </a:solidFill>
                <a:cs typeface="+mn-ea"/>
              </a:defRPr>
            </a:lvl1pPr>
          </a:lstStyle>
          <a:p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TerraSense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遥感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MLLM</a:t>
            </a:r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F4D040AB-368D-8C9A-B104-A199259D804E}"/>
              </a:ext>
            </a:extLst>
          </p:cNvPr>
          <p:cNvGrpSpPr/>
          <p:nvPr/>
        </p:nvGrpSpPr>
        <p:grpSpPr>
          <a:xfrm>
            <a:off x="-63770" y="595614"/>
            <a:ext cx="696222" cy="414264"/>
            <a:chOff x="-63770" y="595614"/>
            <a:chExt cx="696222" cy="414264"/>
          </a:xfrm>
          <a:solidFill>
            <a:schemeClr val="accent1"/>
          </a:solidFill>
        </p:grpSpPr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203D3D36-D933-3285-12B0-9A68B1D1A38F}"/>
                </a:ext>
              </a:extLst>
            </p:cNvPr>
            <p:cNvSpPr/>
            <p:nvPr/>
          </p:nvSpPr>
          <p:spPr>
            <a:xfrm>
              <a:off x="-63770" y="595614"/>
              <a:ext cx="418674" cy="41426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CAA1EA1E-C80A-A8E7-5F9D-79A48C6E05A6}"/>
                </a:ext>
              </a:extLst>
            </p:cNvPr>
            <p:cNvSpPr/>
            <p:nvPr/>
          </p:nvSpPr>
          <p:spPr>
            <a:xfrm>
              <a:off x="586733" y="595614"/>
              <a:ext cx="45719" cy="41426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82894E8F-724B-CD2D-79FA-111E3158F84E}"/>
                </a:ext>
              </a:extLst>
            </p:cNvPr>
            <p:cNvSpPr/>
            <p:nvPr/>
          </p:nvSpPr>
          <p:spPr>
            <a:xfrm>
              <a:off x="413881" y="595614"/>
              <a:ext cx="113875" cy="41426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A7DF005A-6ECB-5DA0-8129-404462E384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6250375"/>
              </p:ext>
            </p:extLst>
          </p:nvPr>
        </p:nvGraphicFramePr>
        <p:xfrm>
          <a:off x="1340042" y="1656010"/>
          <a:ext cx="9684273" cy="4137461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21801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548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492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27059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defRPr sz="1200" b="1"/>
                      </a:pPr>
                      <a:r>
                        <a:rPr sz="1600" kern="1200" dirty="0" err="1">
                          <a:solidFill>
                            <a:sysClr val="windowText" lastClr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类别</a:t>
                      </a:r>
                      <a:endParaRPr sz="1600" kern="1200" dirty="0">
                        <a:solidFill>
                          <a:sysClr val="windowText" lastClr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defRPr sz="1200" b="1"/>
                      </a:pPr>
                      <a:r>
                        <a:rPr lang="zh-CN" altLang="en-US" sz="1600" kern="1200" dirty="0">
                          <a:solidFill>
                            <a:sysClr val="windowText" lastClr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精细类别</a:t>
                      </a:r>
                      <a:endParaRPr sz="1600" kern="1200" dirty="0">
                        <a:solidFill>
                          <a:sysClr val="windowText" lastClr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defRPr sz="1200" b="1"/>
                      </a:pPr>
                      <a:r>
                        <a:rPr sz="1600" kern="1200" dirty="0" err="1">
                          <a:solidFill>
                            <a:sysClr val="windowText" lastClr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准确率</a:t>
                      </a:r>
                      <a:r>
                        <a:rPr lang="en-US" sz="1600" kern="1200" dirty="0">
                          <a:solidFill>
                            <a:sysClr val="windowText" lastClr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/%</a:t>
                      </a:r>
                      <a:endParaRPr sz="1600" kern="1200" dirty="0">
                        <a:solidFill>
                          <a:sysClr val="windowText" lastClr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25301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14000"/>
                        </a:lnSpc>
                        <a:defRPr sz="1000"/>
                      </a:pPr>
                      <a:r>
                        <a:rPr lang="en-US" sz="1400" kern="1200" dirty="0">
                          <a:solidFill>
                            <a:sysClr val="windowText" lastClr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</a:t>
                      </a:r>
                      <a:r>
                        <a:rPr sz="1400" kern="1200" dirty="0">
                          <a:solidFill>
                            <a:sysClr val="windowText" lastClr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irplane</a:t>
                      </a:r>
                      <a:endParaRPr sz="1400" kern="1200" dirty="0">
                        <a:solidFill>
                          <a:sysClr val="windowText" lastClr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14000"/>
                        </a:lnSpc>
                        <a:defRPr sz="1000"/>
                      </a:pPr>
                      <a:r>
                        <a:rPr lang="en-US" sz="1400" kern="1200" dirty="0">
                          <a:solidFill>
                            <a:sysClr val="windowText" lastClr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Airplane-Boeing-747</a:t>
                      </a:r>
                      <a:r>
                        <a:rPr lang="zh-CN" altLang="en-US" sz="1400" kern="1200" dirty="0">
                          <a:solidFill>
                            <a:sysClr val="windowText" lastClr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</a:t>
                      </a:r>
                      <a:r>
                        <a:rPr lang="en-US" sz="1400" kern="1200" dirty="0">
                          <a:solidFill>
                            <a:sysClr val="windowText" lastClr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Airplane-Boeing-777</a:t>
                      </a:r>
                      <a:r>
                        <a:rPr lang="zh-CN" altLang="en-US" sz="1400" kern="1200" dirty="0">
                          <a:solidFill>
                            <a:sysClr val="windowText" lastClr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</a:t>
                      </a:r>
                      <a:r>
                        <a:rPr lang="en-US" sz="1400" kern="1200" dirty="0">
                          <a:solidFill>
                            <a:sysClr val="windowText" lastClr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Airplane-Boeing-787</a:t>
                      </a:r>
                      <a:r>
                        <a:rPr lang="zh-CN" altLang="en-US" sz="1400" kern="1200" dirty="0">
                          <a:solidFill>
                            <a:sysClr val="windowText" lastClr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</a:t>
                      </a:r>
                      <a:r>
                        <a:rPr lang="en-US" sz="1400" kern="1200" dirty="0">
                          <a:solidFill>
                            <a:sysClr val="windowText" lastClr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Airplane-Boeing-737</a:t>
                      </a:r>
                      <a:r>
                        <a:rPr lang="zh-CN" altLang="en-US" sz="1400" kern="1200" dirty="0">
                          <a:solidFill>
                            <a:sysClr val="windowText" lastClr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</a:t>
                      </a:r>
                      <a:r>
                        <a:rPr lang="en-US" sz="1400" kern="1200" dirty="0">
                          <a:solidFill>
                            <a:sysClr val="windowText" lastClr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Airplane-A330</a:t>
                      </a:r>
                      <a:r>
                        <a:rPr lang="zh-CN" altLang="en-US" sz="1400" kern="1200" dirty="0">
                          <a:solidFill>
                            <a:sysClr val="windowText" lastClr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</a:t>
                      </a:r>
                      <a:r>
                        <a:rPr lang="en-US" sz="1400" kern="1200" dirty="0">
                          <a:solidFill>
                            <a:sysClr val="windowText" lastClr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Airplane-A350</a:t>
                      </a:r>
                      <a:r>
                        <a:rPr lang="zh-CN" altLang="en-US" sz="1400" kern="1200" dirty="0">
                          <a:solidFill>
                            <a:sysClr val="windowText" lastClr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</a:t>
                      </a:r>
                      <a:r>
                        <a:rPr lang="en-US" sz="1400" kern="1200" dirty="0">
                          <a:solidFill>
                            <a:sysClr val="windowText" lastClr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Airplane-A321</a:t>
                      </a:r>
                      <a:r>
                        <a:rPr lang="zh-CN" altLang="en-US" sz="1400" kern="1200" dirty="0">
                          <a:solidFill>
                            <a:sysClr val="windowText" lastClr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</a:t>
                      </a:r>
                      <a:r>
                        <a:rPr lang="en-US" sz="1400" kern="1200" dirty="0">
                          <a:solidFill>
                            <a:sysClr val="windowText" lastClr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Airplane-A220</a:t>
                      </a:r>
                      <a:r>
                        <a:rPr lang="zh-CN" altLang="en-US" sz="1400" kern="1200" dirty="0">
                          <a:solidFill>
                            <a:sysClr val="windowText" lastClr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</a:t>
                      </a:r>
                      <a:r>
                        <a:rPr lang="en-US" sz="1400" kern="1200" dirty="0">
                          <a:solidFill>
                            <a:sysClr val="windowText" lastClr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Airplane-C919</a:t>
                      </a:r>
                      <a:r>
                        <a:rPr lang="zh-CN" altLang="en-US" sz="1400" kern="1200" dirty="0">
                          <a:solidFill>
                            <a:sysClr val="windowText" lastClr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</a:t>
                      </a:r>
                      <a:r>
                        <a:rPr lang="en-US" sz="1400" kern="1200" dirty="0">
                          <a:solidFill>
                            <a:sysClr val="windowText" lastClr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Airplane-ARJ21</a:t>
                      </a:r>
                      <a:r>
                        <a:rPr lang="zh-CN" altLang="en-US" sz="1400" kern="1200" dirty="0">
                          <a:solidFill>
                            <a:sysClr val="windowText" lastClr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</a:t>
                      </a:r>
                      <a:r>
                        <a:rPr lang="en-US" sz="1400" kern="1200" dirty="0">
                          <a:solidFill>
                            <a:sysClr val="windowText" lastClr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Other-Airplane</a:t>
                      </a:r>
                      <a:endParaRPr sz="1400" kern="1200" dirty="0">
                        <a:solidFill>
                          <a:sysClr val="windowText" lastClr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14000"/>
                        </a:lnSpc>
                        <a:defRPr sz="1000"/>
                      </a:pPr>
                      <a:r>
                        <a:rPr sz="1400" kern="1200" dirty="0">
                          <a:solidFill>
                            <a:sysClr val="windowText" lastClr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30.</a:t>
                      </a:r>
                      <a:r>
                        <a:rPr lang="en-US" sz="1400" kern="1200" dirty="0">
                          <a:solidFill>
                            <a:sysClr val="windowText" lastClr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75</a:t>
                      </a:r>
                      <a:endParaRPr sz="1400" kern="1200" dirty="0">
                        <a:solidFill>
                          <a:sysClr val="windowText" lastClr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5256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14000"/>
                        </a:lnSpc>
                        <a:defRPr sz="1000"/>
                      </a:pPr>
                      <a:r>
                        <a:rPr lang="en-US" sz="1400" kern="1200" dirty="0">
                          <a:solidFill>
                            <a:sysClr val="windowText" lastClr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</a:t>
                      </a:r>
                      <a:r>
                        <a:rPr sz="1400" kern="1200" dirty="0">
                          <a:solidFill>
                            <a:sysClr val="windowText" lastClr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nfrastructure</a:t>
                      </a:r>
                      <a:endParaRPr sz="1400" kern="1200" dirty="0">
                        <a:solidFill>
                          <a:sysClr val="windowText" lastClr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/>
                      </a:pPr>
                      <a:r>
                        <a:rPr lang="en-US" altLang="zh-CN" sz="1400" kern="1200" dirty="0">
                          <a:solidFill>
                            <a:sysClr val="windowText" lastClr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Bridge</a:t>
                      </a:r>
                      <a:r>
                        <a:rPr lang="zh-CN" altLang="en-US" sz="1400" kern="1200" dirty="0">
                          <a:solidFill>
                            <a:sysClr val="windowText" lastClr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，</a:t>
                      </a:r>
                      <a:r>
                        <a:rPr lang="en-US" altLang="zh-CN" sz="1400" kern="1200" dirty="0">
                          <a:solidFill>
                            <a:sysClr val="windowText" lastClr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Intersection</a:t>
                      </a:r>
                      <a:r>
                        <a:rPr lang="zh-CN" altLang="en-US" sz="1400" kern="1200" dirty="0">
                          <a:solidFill>
                            <a:sysClr val="windowText" lastClr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，</a:t>
                      </a:r>
                      <a:r>
                        <a:rPr lang="en-US" altLang="zh-CN" sz="1400" kern="1200" dirty="0">
                          <a:solidFill>
                            <a:sysClr val="windowText" lastClr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Roundabout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14000"/>
                        </a:lnSpc>
                        <a:defRPr sz="1000"/>
                      </a:pPr>
                      <a:r>
                        <a:rPr sz="1800" b="1" kern="1200" dirty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</a:t>
                      </a:r>
                      <a:r>
                        <a:rPr lang="en-US" sz="1800" b="1" kern="1200" dirty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9.71</a:t>
                      </a:r>
                      <a:endParaRPr sz="1800" b="1" kern="1200" dirty="0">
                        <a:solidFill>
                          <a:srgbClr val="C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68089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14000"/>
                        </a:lnSpc>
                        <a:defRPr sz="1000"/>
                      </a:pPr>
                      <a:r>
                        <a:rPr lang="en-US" sz="1400" kern="1200" dirty="0">
                          <a:solidFill>
                            <a:sysClr val="windowText" lastClr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</a:t>
                      </a:r>
                      <a:r>
                        <a:rPr sz="1400" kern="1200" dirty="0">
                          <a:solidFill>
                            <a:sysClr val="windowText" lastClr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hip</a:t>
                      </a:r>
                      <a:endParaRPr sz="1400" kern="1200" dirty="0">
                        <a:solidFill>
                          <a:sysClr val="windowText" lastClr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lnSpc>
                          <a:spcPct val="114000"/>
                        </a:lnSpc>
                        <a:defRPr sz="1000"/>
                      </a:pPr>
                      <a:r>
                        <a:rPr lang="en-US" altLang="zh-CN" sz="1400" kern="1200" dirty="0" err="1">
                          <a:solidFill>
                            <a:sysClr val="windowText" lastClr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Liqquid</a:t>
                      </a:r>
                      <a:r>
                        <a:rPr lang="en-US" altLang="zh-CN" sz="1400" kern="1200" dirty="0">
                          <a:solidFill>
                            <a:sysClr val="windowText" lastClr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-Cargo-Ship</a:t>
                      </a:r>
                      <a:r>
                        <a:rPr lang="zh-CN" altLang="en-US" sz="1400" kern="1200" dirty="0">
                          <a:solidFill>
                            <a:sysClr val="windowText" lastClr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，</a:t>
                      </a:r>
                      <a:r>
                        <a:rPr lang="en-US" altLang="zh-CN" sz="1400" kern="1200" dirty="0">
                          <a:solidFill>
                            <a:sysClr val="windowText" lastClr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Dry-Cargo-Ship</a:t>
                      </a:r>
                      <a:r>
                        <a:rPr lang="zh-CN" altLang="en-US" sz="1400" kern="1200" dirty="0">
                          <a:solidFill>
                            <a:sysClr val="windowText" lastClr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，</a:t>
                      </a:r>
                      <a:r>
                        <a:rPr lang="en-US" altLang="zh-CN" sz="1400" kern="1200" dirty="0">
                          <a:solidFill>
                            <a:sysClr val="windowText" lastClr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Warship</a:t>
                      </a:r>
                    </a:p>
                    <a:p>
                      <a:pPr marL="0" indent="0" algn="l" defTabSz="914400" rtl="0" eaLnBrk="1" latinLnBrk="0" hangingPunct="1">
                        <a:lnSpc>
                          <a:spcPct val="114000"/>
                        </a:lnSpc>
                        <a:defRPr sz="1000"/>
                      </a:pPr>
                      <a:r>
                        <a:rPr lang="en-US" altLang="zh-CN" sz="1400" kern="1200" dirty="0">
                          <a:solidFill>
                            <a:sysClr val="windowText" lastClr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Passenger-Ship</a:t>
                      </a:r>
                      <a:r>
                        <a:rPr lang="zh-CN" altLang="en-US" sz="1400" kern="1200" dirty="0">
                          <a:solidFill>
                            <a:sysClr val="windowText" lastClr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，</a:t>
                      </a:r>
                      <a:r>
                        <a:rPr lang="en-US" altLang="zh-CN" sz="1400" kern="1200" dirty="0">
                          <a:solidFill>
                            <a:sysClr val="windowText" lastClr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Fishing-Boat</a:t>
                      </a:r>
                      <a:r>
                        <a:rPr lang="zh-CN" altLang="en-US" sz="1400" kern="1200" dirty="0">
                          <a:solidFill>
                            <a:sysClr val="windowText" lastClr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，</a:t>
                      </a:r>
                      <a:r>
                        <a:rPr lang="en-US" altLang="zh-CN" sz="1400" kern="1200" dirty="0">
                          <a:solidFill>
                            <a:sysClr val="windowText" lastClr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Tugboat</a:t>
                      </a:r>
                      <a:r>
                        <a:rPr lang="zh-CN" altLang="en-US" sz="1400" kern="1200" dirty="0">
                          <a:solidFill>
                            <a:sysClr val="windowText" lastClr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，</a:t>
                      </a:r>
                      <a:r>
                        <a:rPr lang="en-US" altLang="zh-CN" sz="1400" kern="1200" dirty="0">
                          <a:solidFill>
                            <a:sysClr val="windowText" lastClr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Engineering-Ship</a:t>
                      </a:r>
                      <a:r>
                        <a:rPr lang="zh-CN" altLang="en-US" sz="1400" kern="1200" dirty="0">
                          <a:solidFill>
                            <a:sysClr val="windowText" lastClr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，</a:t>
                      </a:r>
                      <a:r>
                        <a:rPr lang="en-US" altLang="zh-CN" sz="1400" kern="1200" dirty="0">
                          <a:solidFill>
                            <a:sysClr val="windowText" lastClr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Motorboat</a:t>
                      </a:r>
                      <a:r>
                        <a:rPr lang="zh-CN" altLang="en-US" sz="1400" kern="1200" dirty="0">
                          <a:solidFill>
                            <a:sysClr val="windowText" lastClr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，</a:t>
                      </a:r>
                      <a:r>
                        <a:rPr lang="en-US" altLang="zh-CN" sz="1400" kern="1200" dirty="0">
                          <a:solidFill>
                            <a:sysClr val="windowText" lastClr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Other-Ship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14000"/>
                        </a:lnSpc>
                        <a:defRPr sz="1000"/>
                      </a:pPr>
                      <a:r>
                        <a:rPr lang="en-US" sz="1400" kern="1200" dirty="0">
                          <a:solidFill>
                            <a:sysClr val="windowText" lastClr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31.58</a:t>
                      </a:r>
                      <a:endParaRPr sz="1400" kern="1200" dirty="0">
                        <a:solidFill>
                          <a:sysClr val="windowText" lastClr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10878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14000"/>
                        </a:lnSpc>
                        <a:defRPr sz="1000"/>
                      </a:pPr>
                      <a:r>
                        <a:rPr lang="en-US" sz="1400" kern="1200" dirty="0">
                          <a:solidFill>
                            <a:sysClr val="windowText" lastClr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</a:t>
                      </a:r>
                      <a:r>
                        <a:rPr sz="1400" kern="1200" dirty="0">
                          <a:solidFill>
                            <a:sysClr val="windowText" lastClr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ports</a:t>
                      </a:r>
                      <a:r>
                        <a:rPr lang="en-US" sz="1400" kern="1200" dirty="0">
                          <a:solidFill>
                            <a:sysClr val="windowText" lastClr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</a:t>
                      </a:r>
                      <a:r>
                        <a:rPr sz="1400" kern="1200" dirty="0">
                          <a:solidFill>
                            <a:sysClr val="windowText" lastClr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field</a:t>
                      </a:r>
                      <a:endParaRPr sz="1400" kern="1200" dirty="0">
                        <a:solidFill>
                          <a:sysClr val="windowText" lastClr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lnSpc>
                          <a:spcPct val="114000"/>
                        </a:lnSpc>
                        <a:defRPr sz="1000"/>
                      </a:pPr>
                      <a:r>
                        <a:rPr lang="en-US" sz="1400" kern="1200" dirty="0">
                          <a:solidFill>
                            <a:sysClr val="windowText" lastClr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Baseball-Court</a:t>
                      </a:r>
                      <a:r>
                        <a:rPr lang="zh-CN" altLang="en-US" sz="1400" kern="1200" dirty="0">
                          <a:solidFill>
                            <a:sysClr val="windowText" lastClr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，</a:t>
                      </a:r>
                      <a:r>
                        <a:rPr lang="en-US" sz="1400" kern="1200" dirty="0">
                          <a:solidFill>
                            <a:sysClr val="windowText" lastClr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Baseball-Filed</a:t>
                      </a:r>
                      <a:r>
                        <a:rPr lang="zh-CN" altLang="en-US" sz="1400" kern="1200" dirty="0">
                          <a:solidFill>
                            <a:sysClr val="windowText" lastClr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，</a:t>
                      </a:r>
                      <a:r>
                        <a:rPr lang="en-US" sz="1400" kern="1200" dirty="0">
                          <a:solidFill>
                            <a:sysClr val="windowText" lastClr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Tennis-Court</a:t>
                      </a:r>
                      <a:r>
                        <a:rPr lang="zh-CN" altLang="en-US" sz="1400" kern="1200" dirty="0">
                          <a:solidFill>
                            <a:sysClr val="windowText" lastClr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，</a:t>
                      </a:r>
                      <a:r>
                        <a:rPr lang="en-US" sz="1400" kern="1200" dirty="0">
                          <a:solidFill>
                            <a:sysClr val="windowText" lastClr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Football-Filed</a:t>
                      </a:r>
                      <a:endParaRPr sz="1400" kern="1200" dirty="0">
                        <a:solidFill>
                          <a:sysClr val="windowText" lastClr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14000"/>
                        </a:lnSpc>
                        <a:defRPr sz="1000"/>
                      </a:pPr>
                      <a:r>
                        <a:rPr lang="en-US" sz="1800" b="1" kern="1200" dirty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66.47</a:t>
                      </a:r>
                      <a:endParaRPr sz="1800" b="1" kern="1200" dirty="0">
                        <a:solidFill>
                          <a:srgbClr val="C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10878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14000"/>
                        </a:lnSpc>
                        <a:defRPr sz="1000"/>
                      </a:pPr>
                      <a:r>
                        <a:rPr lang="en-US" sz="1400" kern="1200" dirty="0">
                          <a:solidFill>
                            <a:sysClr val="windowText" lastClr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V</a:t>
                      </a:r>
                      <a:r>
                        <a:rPr sz="1400" kern="1200" dirty="0">
                          <a:solidFill>
                            <a:sysClr val="windowText" lastClr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ehicle</a:t>
                      </a:r>
                      <a:endParaRPr sz="1400" kern="1200" dirty="0">
                        <a:solidFill>
                          <a:sysClr val="windowText" lastClr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14000"/>
                        </a:lnSpc>
                        <a:defRPr sz="1000"/>
                      </a:pPr>
                      <a:r>
                        <a:rPr lang="en-US" altLang="zh-CN" sz="1400" kern="1200" dirty="0">
                          <a:solidFill>
                            <a:sysClr val="windowText" lastClr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Small-Car</a:t>
                      </a:r>
                      <a:r>
                        <a:rPr lang="zh-CN" altLang="en-US" sz="1400" kern="1200" dirty="0">
                          <a:solidFill>
                            <a:sysClr val="windowText" lastClr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</a:t>
                      </a:r>
                      <a:r>
                        <a:rPr lang="en-US" altLang="zh-CN" sz="1400" kern="1200" dirty="0">
                          <a:solidFill>
                            <a:sysClr val="windowText" lastClr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Van-Vehicle</a:t>
                      </a:r>
                      <a:r>
                        <a:rPr lang="zh-CN" altLang="en-US" sz="1400" kern="1200" dirty="0">
                          <a:solidFill>
                            <a:sysClr val="windowText" lastClr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</a:t>
                      </a:r>
                      <a:r>
                        <a:rPr lang="en-US" altLang="zh-CN" sz="1400" kern="1200" dirty="0">
                          <a:solidFill>
                            <a:sysClr val="windowText" lastClr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Cargo-Truck</a:t>
                      </a:r>
                      <a:r>
                        <a:rPr lang="zh-CN" altLang="en-US" sz="1400" kern="1200" dirty="0">
                          <a:solidFill>
                            <a:sysClr val="windowText" lastClr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</a:t>
                      </a:r>
                      <a:r>
                        <a:rPr lang="en-US" altLang="zh-CN" sz="1400" kern="1200" dirty="0">
                          <a:solidFill>
                            <a:sysClr val="windowText" lastClr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Dump-Truck</a:t>
                      </a:r>
                      <a:r>
                        <a:rPr lang="zh-CN" altLang="en-US" sz="1400" kern="1200" dirty="0">
                          <a:solidFill>
                            <a:sysClr val="windowText" lastClr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</a:t>
                      </a:r>
                      <a:r>
                        <a:rPr lang="en-US" altLang="zh-CN" sz="1400" kern="1200" dirty="0">
                          <a:solidFill>
                            <a:sysClr val="windowText" lastClr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Bus</a:t>
                      </a:r>
                      <a:r>
                        <a:rPr lang="zh-CN" altLang="en-US" sz="1400" kern="1200" dirty="0">
                          <a:solidFill>
                            <a:sysClr val="windowText" lastClr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</a:t>
                      </a:r>
                      <a:r>
                        <a:rPr lang="en-US" altLang="zh-CN" sz="1400" kern="1200" dirty="0">
                          <a:solidFill>
                            <a:sysClr val="windowText" lastClr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Truck</a:t>
                      </a:r>
                      <a:r>
                        <a:rPr lang="zh-CN" altLang="en-US" sz="1400" kern="1200" dirty="0">
                          <a:solidFill>
                            <a:sysClr val="windowText" lastClr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</a:t>
                      </a:r>
                      <a:r>
                        <a:rPr lang="en-US" altLang="zh-CN" sz="1400" kern="1200" dirty="0">
                          <a:solidFill>
                            <a:sysClr val="windowText" lastClr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Trailer</a:t>
                      </a:r>
                      <a:r>
                        <a:rPr lang="zh-CN" altLang="en-US" sz="1400" kern="1200" dirty="0">
                          <a:solidFill>
                            <a:sysClr val="windowText" lastClr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</a:t>
                      </a:r>
                      <a:r>
                        <a:rPr lang="en-US" altLang="zh-CN" sz="1400" kern="1200" dirty="0">
                          <a:solidFill>
                            <a:sysClr val="windowText" lastClr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Tractor</a:t>
                      </a:r>
                      <a:r>
                        <a:rPr lang="zh-CN" altLang="en-US" sz="1400" kern="1200" dirty="0">
                          <a:solidFill>
                            <a:sysClr val="windowText" lastClr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</a:t>
                      </a:r>
                      <a:r>
                        <a:rPr lang="en-US" altLang="zh-CN" sz="1400" kern="1200" dirty="0">
                          <a:solidFill>
                            <a:sysClr val="windowText" lastClr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Other-Vehicle</a:t>
                      </a:r>
                      <a:endParaRPr lang="en-US" altLang="zh-CN" sz="1400" kern="1200" dirty="0">
                        <a:solidFill>
                          <a:sysClr val="windowText" lastClr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14000"/>
                        </a:lnSpc>
                        <a:defRPr sz="1000"/>
                      </a:pPr>
                      <a:r>
                        <a:rPr lang="en-US" sz="1400" kern="1200" dirty="0">
                          <a:solidFill>
                            <a:sysClr val="windowText" lastClr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39.78</a:t>
                      </a:r>
                      <a:endParaRPr sz="1400" kern="1200" dirty="0">
                        <a:solidFill>
                          <a:sysClr val="windowText" lastClr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6" name="矩形 5">
            <a:extLst>
              <a:ext uri="{FF2B5EF4-FFF2-40B4-BE49-F238E27FC236}">
                <a16:creationId xmlns:a16="http://schemas.microsoft.com/office/drawing/2014/main" id="{79826D20-64F2-1A1C-9E6F-E7F1F1814815}"/>
              </a:ext>
            </a:extLst>
          </p:cNvPr>
          <p:cNvSpPr/>
          <p:nvPr/>
        </p:nvSpPr>
        <p:spPr>
          <a:xfrm>
            <a:off x="1085805" y="5989033"/>
            <a:ext cx="2640931" cy="3188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rgbClr val="2234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*</a:t>
            </a:r>
            <a:r>
              <a:rPr lang="zh-CN" altLang="en-US" sz="1400" dirty="0">
                <a:solidFill>
                  <a:srgbClr val="2234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以上结果均为</a:t>
            </a:r>
            <a:r>
              <a:rPr lang="en-US" altLang="zh-CN" sz="1400" dirty="0">
                <a:solidFill>
                  <a:srgbClr val="2234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Zero Shot</a:t>
            </a:r>
            <a:endParaRPr lang="zh-CN" altLang="en-US" sz="1400" dirty="0">
              <a:solidFill>
                <a:srgbClr val="2234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197A8164-C867-5089-EA12-874F43EDEDC4}"/>
              </a:ext>
            </a:extLst>
          </p:cNvPr>
          <p:cNvSpPr txBox="1">
            <a:spLocks/>
          </p:cNvSpPr>
          <p:nvPr/>
        </p:nvSpPr>
        <p:spPr>
          <a:xfrm>
            <a:off x="7208643" y="939045"/>
            <a:ext cx="4021734" cy="406400"/>
          </a:xfrm>
          <a:prstGeom prst="rect">
            <a:avLst/>
          </a:prstGeom>
        </p:spPr>
        <p:txBody>
          <a:bodyPr>
            <a:normAutofit fontScale="7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 sz="2400" b="1"/>
            </a:pPr>
            <a:r>
              <a:rPr lang="en-US" altLang="zh-CN" sz="3600" b="1" dirty="0">
                <a:solidFill>
                  <a:srgbClr val="4A4A4A"/>
                </a:solidFill>
                <a:latin typeface="Noto Sans SC" pitchFamily="34" charset="0"/>
                <a:ea typeface="Noto Sans SC" pitchFamily="34" charset="-122"/>
                <a:cs typeface="+mn-cs"/>
              </a:rPr>
              <a:t>FAIR1M</a:t>
            </a:r>
            <a:r>
              <a:rPr lang="zh-CN" altLang="en-US" sz="3600" b="1" dirty="0">
                <a:solidFill>
                  <a:srgbClr val="4A4A4A"/>
                </a:solidFill>
                <a:latin typeface="Noto Sans SC" pitchFamily="34" charset="0"/>
                <a:ea typeface="Noto Sans SC" pitchFamily="34" charset="-122"/>
                <a:cs typeface="+mn-cs"/>
              </a:rPr>
              <a:t>数据集测评结果</a:t>
            </a: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8F63C510-71CF-7912-B8E4-D57BE2715F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12259" y="6148452"/>
            <a:ext cx="683838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2400" b="1" dirty="0">
                <a:solidFill>
                  <a:srgbClr val="4A4A4A"/>
                </a:solidFill>
                <a:latin typeface="Noto Sans SC" pitchFamily="34" charset="0"/>
                <a:ea typeface="Noto Sans SC" pitchFamily="34" charset="-122"/>
              </a:rPr>
              <a:t>（开源发布）</a:t>
            </a:r>
            <a:endParaRPr lang="zh-CN" altLang="zh-CN" sz="2400" b="1" dirty="0">
              <a:solidFill>
                <a:srgbClr val="4A4A4A"/>
              </a:solidFill>
              <a:latin typeface="Noto Sans SC" pitchFamily="34" charset="0"/>
              <a:ea typeface="Noto Sans SC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5114457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全套毕业答辩PPT模板合集"/>
  <p:tag name="ISPRING_FIRST_PUBLI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370082;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370082;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370082;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370082;"/>
</p:tagLst>
</file>

<file path=ppt/theme/theme1.xml><?xml version="1.0" encoding="utf-8"?>
<a:theme xmlns:a="http://schemas.openxmlformats.org/drawingml/2006/main" name="蓝色">
  <a:themeElements>
    <a:clrScheme name="自定义 1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023E87"/>
      </a:accent1>
      <a:accent2>
        <a:srgbClr val="118FCF"/>
      </a:accent2>
      <a:accent3>
        <a:srgbClr val="1AC9D3"/>
      </a:accent3>
      <a:accent4>
        <a:srgbClr val="1ACB88"/>
      </a:accent4>
      <a:accent5>
        <a:srgbClr val="3CC14E"/>
      </a:accent5>
      <a:accent6>
        <a:srgbClr val="88BC2A"/>
      </a:accent6>
      <a:hlink>
        <a:srgbClr val="023E87"/>
      </a:hlink>
      <a:folHlink>
        <a:srgbClr val="BFBFBF"/>
      </a:folHlink>
    </a:clrScheme>
    <a:fontScheme name="qwnte53k">
      <a:majorFont>
        <a:latin typeface="Arial" panose="020F0302020204030204"/>
        <a:ea typeface="微软雅黑"/>
        <a:cs typeface=""/>
      </a:majorFont>
      <a:minorFont>
        <a:latin typeface="Arial" panose="020F0502020204030204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00B0F0"/>
        </a:solidFill>
        <a:ln>
          <a:solidFill>
            <a:srgbClr val="00B0F0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蓝色" id="{6FB95858-73E5-4851-B9A8-557A40F39E90}" vid="{78A8EDF8-9A81-4710-8B75-EB6B8D664C59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50307</TotalTime>
  <Words>342</Words>
  <Application>Microsoft Office PowerPoint</Application>
  <PresentationFormat>宽屏</PresentationFormat>
  <Paragraphs>136</Paragraphs>
  <Slides>4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</vt:i4>
      </vt:variant>
    </vt:vector>
  </HeadingPairs>
  <TitlesOfParts>
    <vt:vector size="9" baseType="lpstr">
      <vt:lpstr>微软雅黑</vt:lpstr>
      <vt:lpstr>Arial</vt:lpstr>
      <vt:lpstr>等线</vt:lpstr>
      <vt:lpstr>Noto Sans SC</vt:lpstr>
      <vt:lpstr>蓝色</vt:lpstr>
      <vt:lpstr>PowerPoint 演示文稿</vt:lpstr>
      <vt:lpstr>PowerPoint 演示文稿</vt:lpstr>
      <vt:lpstr>PowerPoint 演示文稿</vt:lpstr>
      <vt:lpstr>PowerPoint 演示文稿</vt:lpstr>
    </vt:vector>
  </TitlesOfParts>
  <Company>微信搜索：陈西设计之家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全套毕业答辩PPT模板合集</dc:title>
  <dc:subject>微信搜索：陈西设计之家</dc:subject>
  <dc:creator>西 陈</dc:creator>
  <cp:keywords>微信搜索：陈西设计之家</cp:keywords>
  <dc:description>微信搜索：陈西设计之家</dc:description>
  <cp:lastModifiedBy>张瑞倩</cp:lastModifiedBy>
  <cp:revision>1038</cp:revision>
  <dcterms:created xsi:type="dcterms:W3CDTF">2019-03-24T03:25:55Z</dcterms:created>
  <dcterms:modified xsi:type="dcterms:W3CDTF">2025-12-03T08:24:29Z</dcterms:modified>
  <cp:category>微信搜索：陈西设计之家</cp:category>
</cp:coreProperties>
</file>